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3" r:id="rId4"/>
    <p:sldId id="27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5" r:id="rId13"/>
    <p:sldId id="276" r:id="rId14"/>
    <p:sldId id="265" r:id="rId15"/>
    <p:sldId id="279" r:id="rId16"/>
    <p:sldId id="266" r:id="rId17"/>
    <p:sldId id="281" r:id="rId18"/>
    <p:sldId id="284" r:id="rId19"/>
    <p:sldId id="287" r:id="rId20"/>
    <p:sldId id="285" r:id="rId21"/>
    <p:sldId id="286" r:id="rId22"/>
    <p:sldId id="283" r:id="rId23"/>
    <p:sldId id="288" r:id="rId24"/>
    <p:sldId id="297" r:id="rId25"/>
    <p:sldId id="298" r:id="rId26"/>
    <p:sldId id="282" r:id="rId27"/>
    <p:sldId id="289" r:id="rId28"/>
    <p:sldId id="267" r:id="rId29"/>
    <p:sldId id="290" r:id="rId30"/>
    <p:sldId id="296" r:id="rId31"/>
    <p:sldId id="291" r:id="rId32"/>
    <p:sldId id="292" r:id="rId33"/>
    <p:sldId id="277" r:id="rId34"/>
    <p:sldId id="293" r:id="rId35"/>
    <p:sldId id="294" r:id="rId36"/>
    <p:sldId id="299" r:id="rId37"/>
    <p:sldId id="301" r:id="rId38"/>
    <p:sldId id="302" r:id="rId39"/>
    <p:sldId id="303" r:id="rId40"/>
    <p:sldId id="304" r:id="rId41"/>
    <p:sldId id="305" r:id="rId42"/>
    <p:sldId id="306" r:id="rId43"/>
    <p:sldId id="308" r:id="rId44"/>
    <p:sldId id="309" r:id="rId45"/>
    <p:sldId id="307" r:id="rId46"/>
    <p:sldId id="311" r:id="rId47"/>
    <p:sldId id="314" r:id="rId48"/>
    <p:sldId id="315" r:id="rId49"/>
    <p:sldId id="295" r:id="rId50"/>
    <p:sldId id="300" r:id="rId51"/>
    <p:sldId id="316" r:id="rId52"/>
    <p:sldId id="318" r:id="rId53"/>
    <p:sldId id="317" r:id="rId54"/>
    <p:sldId id="280" r:id="rId55"/>
    <p:sldId id="271" r:id="rId56"/>
    <p:sldId id="272" r:id="rId57"/>
    <p:sldId id="319" r:id="rId58"/>
    <p:sldId id="320" r:id="rId59"/>
    <p:sldId id="331" r:id="rId60"/>
    <p:sldId id="322" r:id="rId61"/>
    <p:sldId id="323" r:id="rId62"/>
    <p:sldId id="324" r:id="rId63"/>
    <p:sldId id="325" r:id="rId64"/>
    <p:sldId id="327" r:id="rId65"/>
    <p:sldId id="328" r:id="rId66"/>
    <p:sldId id="329" r:id="rId67"/>
    <p:sldId id="330" r:id="rId68"/>
    <p:sldId id="332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6" r:id="rId79"/>
    <p:sldId id="343" r:id="rId80"/>
    <p:sldId id="344" r:id="rId81"/>
    <p:sldId id="345" r:id="rId82"/>
    <p:sldId id="321" r:id="rId83"/>
    <p:sldId id="333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82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389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402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538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828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353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729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997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33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15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96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31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74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76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81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01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0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5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DF2B2-1AE8-4B63-B8CC-69953BE942FF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44FF2-7671-4682-AB7B-8520C3B590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958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larchive.com/machine-learning/the-ultimate-guide-to-naive-bay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gopenai.com/decision-trees-a-deep-dive-into-making-smarter-decisions-b0be706513af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achinsoni600517/k-nearest-neighbours-introduction-to-machine-learning-algorithms-9dbc9d9fb3b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48D3-93D0-9969-C726-1F62338E7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3 – Supervised Learning: Classification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FD6EB-9617-3F64-4BFA-0CEF13015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98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E9362A-9387-ED55-BA0B-86DA6417BABD}"/>
              </a:ext>
            </a:extLst>
          </p:cNvPr>
          <p:cNvSpPr txBox="1"/>
          <p:nvPr/>
        </p:nvSpPr>
        <p:spPr>
          <a:xfrm>
            <a:off x="247772" y="313054"/>
            <a:ext cx="11586333" cy="5864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---------------------------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  USER INPUT          #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---------------------------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passenger details:"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(1=Upper, 2=Middle, 3=Lower): 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sex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"Sex (0=Male, 1=Female): 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age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"Age: 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fare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"Fare: 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#new_passenger = [[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sex, age, fare]]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Keep feature names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new_passenger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sex, age, fare]],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Sex'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'Fare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Prediction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new_passenger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probability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model.predict_proba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new_passenger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 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survival probability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prediction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"Prediction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Survived (Probability: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probability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:.2f}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"Prediction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Did NOT Survive (Probability of survival: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probability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:.2f}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110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FEDE41-6324-1078-A378-8453DA022376}"/>
              </a:ext>
            </a:extLst>
          </p:cNvPr>
          <p:cNvSpPr txBox="1"/>
          <p:nvPr/>
        </p:nvSpPr>
        <p:spPr>
          <a:xfrm>
            <a:off x="778714" y="642764"/>
            <a:ext cx="10988275" cy="44798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--------------------------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--------------------------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training data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'Fare'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coolwarm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"Passengers"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new passenger as a RED STAR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(age, fare,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"New Passenger (Input)"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"Fare"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"Titanic Survival with KNN (Age vs Fare)"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800"/>
              </a:lnSpc>
              <a:buNone/>
            </a:pP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ECB1846-D51B-949D-1687-EE20F1D91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715" y="5430646"/>
            <a:ext cx="10988275" cy="12875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Younger + higher fare passengers = more survivors (red cluster).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Older + lower fare passengers = fewer survivors (blue cluster).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KNN uses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neighborhoods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around a new point to decide survival.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95073-E54A-B401-3311-2F2B3603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841" y="0"/>
            <a:ext cx="3565148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6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168E-CFB9-224E-2B68-9973525F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🧠 Why We Split Data for KNN (Even Though It’s Lazy)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0FB4-F78B-7ABD-0359-B6E9BA975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K-Nearest Neighbors (KNN) is indeed a </a:t>
            </a:r>
            <a:r>
              <a:rPr lang="en-US" b="1" dirty="0"/>
              <a:t>lazy learner</a:t>
            </a:r>
            <a:r>
              <a:rPr lang="en-US" dirty="0"/>
              <a:t>—it doesn’t build a model during training. </a:t>
            </a:r>
          </a:p>
          <a:p>
            <a:r>
              <a:rPr lang="en-US" dirty="0"/>
              <a:t>Instead, it memorizes the training data and makes predictions </a:t>
            </a:r>
            <a:r>
              <a:rPr lang="en-US" b="1" dirty="0"/>
              <a:t>only at inference time</a:t>
            </a:r>
            <a:r>
              <a:rPr lang="en-US" dirty="0"/>
              <a:t> by comparing new inputs to stored examples.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011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0A0E-B3A8-236D-2BD7-8687E69A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ffectLst/>
                <a:latin typeface="Arial" panose="020B0604020202020204" pitchFamily="34" charset="0"/>
              </a:rPr>
              <a:t>✅ Purpose of </a:t>
            </a:r>
            <a:r>
              <a:rPr lang="en-US" altLang="en-US" sz="3600" dirty="0" err="1">
                <a:effectLst/>
                <a:latin typeface="Arial Unicode MS"/>
              </a:rPr>
              <a:t>train_test_split</a:t>
            </a:r>
            <a:r>
              <a:rPr lang="en-US" altLang="en-US" sz="3600" dirty="0">
                <a:effectLst/>
              </a:rPr>
              <a:t> in KNN</a:t>
            </a:r>
            <a:br>
              <a:rPr lang="en-US" altLang="en-US" sz="3600" dirty="0"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9895-D7C3-4944-958C-A969CFCA6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4694"/>
            <a:ext cx="10353762" cy="2989180"/>
          </a:xfrm>
        </p:spPr>
        <p:txBody>
          <a:bodyPr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effectLst/>
                <a:latin typeface="Arial" panose="020B0604020202020204" pitchFamily="34" charset="0"/>
              </a:rPr>
              <a:t>Even though KNN doesn’t “train” in the traditional sense, we still need to: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Separate known data (training)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from </a:t>
            </a:r>
            <a:r>
              <a:rPr lang="en-US" altLang="en-US" b="1" dirty="0">
                <a:effectLst/>
                <a:latin typeface="Arial" panose="020B0604020202020204" pitchFamily="34" charset="0"/>
              </a:rPr>
              <a:t>unknown data (testing)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to simulate real-world prediction.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Evaluate generalization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We want to know how well KNN performs on unseen data.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Avoid data leakage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If we test on the same data we used for training, we get misleadingly high accuracy.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3CE75D-997A-1FAE-F670-1C971B07D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47296"/>
              </p:ext>
            </p:extLst>
          </p:nvPr>
        </p:nvGraphicFramePr>
        <p:xfrm>
          <a:off x="1197570" y="4876800"/>
          <a:ext cx="10353675" cy="1828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69228">
                  <a:extLst>
                    <a:ext uri="{9D8B030D-6E8A-4147-A177-3AD203B41FA5}">
                      <a16:colId xmlns:a16="http://schemas.microsoft.com/office/drawing/2014/main" val="2658744408"/>
                    </a:ext>
                  </a:extLst>
                </a:gridCol>
                <a:gridCol w="2483628">
                  <a:extLst>
                    <a:ext uri="{9D8B030D-6E8A-4147-A177-3AD203B41FA5}">
                      <a16:colId xmlns:a16="http://schemas.microsoft.com/office/drawing/2014/main" val="3904854000"/>
                    </a:ext>
                  </a:extLst>
                </a:gridCol>
                <a:gridCol w="6300819">
                  <a:extLst>
                    <a:ext uri="{9D8B030D-6E8A-4147-A177-3AD203B41FA5}">
                      <a16:colId xmlns:a16="http://schemas.microsoft.com/office/drawing/2014/main" val="597012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Role in 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C000"/>
                          </a:solidFill>
                        </a:rPr>
                        <a:t>What Happens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987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X_train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Stored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Used to compute distances during 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749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X_test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New inputs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Compared against X_train to find nearest neighbors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005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y_train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Known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Used to vote or average among neighbors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982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y_test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Ground truth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Used to evaluate prediction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7070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03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A302-C61D-12C5-A677-CEDC590A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1.2.3 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E9E2D-8FAE-9FB1-D1E6-4708744F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096064"/>
            <a:ext cx="11115157" cy="4271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Imagine you are a </a:t>
            </a:r>
            <a:r>
              <a:rPr lang="en-US" b="1" dirty="0"/>
              <a:t>doctor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A patient walks in and you want to predict if they have a </a:t>
            </a:r>
            <a:r>
              <a:rPr lang="en-US" b="1" dirty="0"/>
              <a:t>cold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You ask 3 simple questions: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Do they have a runny nose?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Do they have a sore throat?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Do they have a fever?</a:t>
            </a:r>
          </a:p>
          <a:p>
            <a:r>
              <a:rPr lang="en-US" dirty="0"/>
              <a:t>👉 If most answers suggest “cold,” you classify as </a:t>
            </a:r>
            <a:r>
              <a:rPr lang="en-US" b="1" dirty="0"/>
              <a:t>cold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👉 If not, you classify as </a:t>
            </a:r>
            <a:r>
              <a:rPr lang="en-US" b="1" dirty="0"/>
              <a:t>no cold</a:t>
            </a:r>
            <a:r>
              <a:rPr lang="en-US" dirty="0"/>
              <a:t>.</a:t>
            </a:r>
          </a:p>
          <a:p>
            <a:r>
              <a:rPr lang="en-US" dirty="0"/>
              <a:t>Naïve Bayes works exactly like this,  it uses </a:t>
            </a:r>
            <a:r>
              <a:rPr lang="en-US" b="1" dirty="0"/>
              <a:t>probabilities</a:t>
            </a:r>
            <a:r>
              <a:rPr lang="en-US" dirty="0"/>
              <a:t> of different features to decide the class.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9E8E-12D7-7F73-A7DF-0E4086486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3021809"/>
            <a:ext cx="5000625" cy="19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1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E630-39AE-3097-CCAC-E2000879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 (also known as the Bayes’ rule)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3DF1-450D-2B86-0B18-AF23031E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228536"/>
          </a:xfrm>
        </p:spPr>
        <p:txBody>
          <a:bodyPr/>
          <a:lstStyle/>
          <a:p>
            <a:r>
              <a:rPr lang="en-US" dirty="0"/>
              <a:t>is a mathematical formula used to determine the conditional probability of events.</a:t>
            </a:r>
          </a:p>
          <a:p>
            <a:r>
              <a:rPr lang="en-US" dirty="0"/>
              <a:t>describes the probability of an event based on prior knowledge of the conditions that might be relevant to the event.</a:t>
            </a:r>
          </a:p>
          <a:p>
            <a:r>
              <a:rPr lang="en-US" dirty="0"/>
              <a:t>named after English statistician, Thomas Bayes, who discovered the formula in 1763. </a:t>
            </a:r>
          </a:p>
          <a:p>
            <a:r>
              <a:rPr lang="en-US" dirty="0"/>
              <a:t>It is considered the foundation of the special statistical inference approach called the Bayes’ inference.</a:t>
            </a:r>
          </a:p>
          <a:p>
            <a:r>
              <a:rPr lang="en-US" dirty="0"/>
              <a:t>Bayes’ theorem formula is: </a:t>
            </a:r>
            <a:r>
              <a:rPr lang="en-US" dirty="0">
                <a:solidFill>
                  <a:srgbClr val="FFC000"/>
                </a:solidFill>
              </a:rPr>
              <a:t>P(A|B) = P(B|A)*P(A)/P(B)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09749-97AD-7C29-5AA2-D3761FF689FD}"/>
              </a:ext>
            </a:extLst>
          </p:cNvPr>
          <p:cNvSpPr txBox="1"/>
          <p:nvPr/>
        </p:nvSpPr>
        <p:spPr>
          <a:xfrm>
            <a:off x="1562100" y="6063734"/>
            <a:ext cx="10544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Source: </a:t>
            </a:r>
            <a:r>
              <a:rPr lang="en-IN" dirty="0">
                <a:hlinkClick r:id="rId2"/>
              </a:rPr>
              <a:t>https://mlarchive.com/machine-learning/the-ultimate-guide-to-naive-bayes/</a:t>
            </a:r>
            <a:r>
              <a:rPr lang="en-I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585F7-073B-55DE-A5A3-BC7CCECF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18" y="5249770"/>
            <a:ext cx="5485322" cy="674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668B8-C9C4-44D9-C647-5E1CA7341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17" y="5232483"/>
            <a:ext cx="5408074" cy="7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4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E4070-77BD-6CBC-3B07-DD61D8D2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🌱 “Naïve” mean !!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1575-EF91-74F4-7666-14A93A62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2240"/>
            <a:ext cx="10353762" cy="4616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The Naive Bayes consists of two words: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solidFill>
                  <a:srgbClr val="FFC000"/>
                </a:solidFill>
                <a:effectLst/>
              </a:rPr>
              <a:t>Naive</a:t>
            </a:r>
            <a:r>
              <a:rPr lang="en-US" dirty="0">
                <a:effectLst/>
              </a:rPr>
              <a:t>: As it assumes the independency between traits or features. 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>
                <a:solidFill>
                  <a:srgbClr val="FFC000"/>
                </a:solidFill>
                <a:effectLst/>
              </a:rPr>
              <a:t>Bayes</a:t>
            </a:r>
            <a:r>
              <a:rPr lang="en-US" dirty="0">
                <a:effectLst/>
              </a:rPr>
              <a:t>: Based on Bayes’ theorem.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To use the algorithm: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We must convert the presented </a:t>
            </a:r>
            <a:r>
              <a:rPr lang="en-US" dirty="0">
                <a:solidFill>
                  <a:srgbClr val="FFC000"/>
                </a:solidFill>
                <a:effectLst/>
              </a:rPr>
              <a:t>data set into frequency tables</a:t>
            </a:r>
            <a:r>
              <a:rPr lang="en-US" dirty="0">
                <a:effectLst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Then </a:t>
            </a:r>
            <a:r>
              <a:rPr lang="en-US" dirty="0">
                <a:solidFill>
                  <a:srgbClr val="FFC000"/>
                </a:solidFill>
                <a:effectLst/>
              </a:rPr>
              <a:t>create a probability table </a:t>
            </a:r>
            <a:r>
              <a:rPr lang="en-US" dirty="0">
                <a:effectLst/>
              </a:rPr>
              <a:t>by finding the probabilities of certain features.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Then </a:t>
            </a:r>
            <a:r>
              <a:rPr lang="en-US" dirty="0">
                <a:solidFill>
                  <a:srgbClr val="FFC000"/>
                </a:solidFill>
                <a:effectLst/>
              </a:rPr>
              <a:t>use Bayes’ theorem </a:t>
            </a:r>
            <a:r>
              <a:rPr lang="en-US" dirty="0">
                <a:effectLst/>
              </a:rPr>
              <a:t>in order to calculate the posterior probability.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dirty="0"/>
              <a:t>Bayes’ theorem formula is: </a:t>
            </a:r>
            <a:r>
              <a:rPr lang="en-US" dirty="0">
                <a:solidFill>
                  <a:srgbClr val="FFC000"/>
                </a:solidFill>
              </a:rPr>
              <a:t>P(A|B) = P(B|A)*P(A)/P(B)</a:t>
            </a:r>
            <a:endParaRPr lang="en-IN" dirty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effectLst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09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3986-AEF1-EC9A-9493-A015F619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44703"/>
            <a:ext cx="10353761" cy="1075899"/>
          </a:xfrm>
        </p:spPr>
        <p:txBody>
          <a:bodyPr/>
          <a:lstStyle/>
          <a:p>
            <a:r>
              <a:rPr lang="en-IN" dirty="0"/>
              <a:t>Example: </a:t>
            </a:r>
            <a:r>
              <a:rPr lang="en-US" dirty="0">
                <a:solidFill>
                  <a:srgbClr val="FFC000"/>
                </a:solidFill>
              </a:rPr>
              <a:t>Step 1: Count Totals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34631-85C4-E40F-3A94-6CE332F0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513" y="1086166"/>
            <a:ext cx="8160636" cy="984192"/>
          </a:xfrm>
        </p:spPr>
        <p:txBody>
          <a:bodyPr>
            <a:normAutofit/>
          </a:bodyPr>
          <a:lstStyle/>
          <a:p>
            <a:r>
              <a:rPr lang="en-US" dirty="0"/>
              <a:t>We want to predict whether people </a:t>
            </a:r>
            <a:r>
              <a:rPr lang="en-US" b="1" dirty="0"/>
              <a:t>Play</a:t>
            </a:r>
            <a:r>
              <a:rPr lang="en-US" dirty="0"/>
              <a:t> or </a:t>
            </a:r>
            <a:r>
              <a:rPr lang="en-US" b="1" dirty="0"/>
              <a:t>Not Play</a:t>
            </a:r>
            <a:r>
              <a:rPr lang="en-US" dirty="0"/>
              <a:t> based on the </a:t>
            </a:r>
            <a:r>
              <a:rPr lang="en-US" b="1" dirty="0"/>
              <a:t>Outlook</a:t>
            </a:r>
            <a:r>
              <a:rPr lang="en-US" dirty="0"/>
              <a:t> (Sunny, Rainy, Overcast).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04F4E-5F06-7EEC-1B92-AECCE6D2F851}"/>
              </a:ext>
            </a:extLst>
          </p:cNvPr>
          <p:cNvSpPr txBox="1"/>
          <p:nvPr/>
        </p:nvSpPr>
        <p:spPr>
          <a:xfrm>
            <a:off x="651488" y="1431350"/>
            <a:ext cx="2247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90CBF2"/>
                </a:solidFill>
                <a:effectLst/>
                <a:latin typeface="Lato" panose="020F0502020204030203" pitchFamily="34" charset="0"/>
              </a:rPr>
              <a:t>The given Dataset</a:t>
            </a:r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11ADBF6-DE8C-70EC-C00E-21ED738AD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580722"/>
              </p:ext>
            </p:extLst>
          </p:nvPr>
        </p:nvGraphicFramePr>
        <p:xfrm>
          <a:off x="276812" y="1935921"/>
          <a:ext cx="3387612" cy="458151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05739">
                  <a:extLst>
                    <a:ext uri="{9D8B030D-6E8A-4147-A177-3AD203B41FA5}">
                      <a16:colId xmlns:a16="http://schemas.microsoft.com/office/drawing/2014/main" val="2114469377"/>
                    </a:ext>
                  </a:extLst>
                </a:gridCol>
                <a:gridCol w="1389145">
                  <a:extLst>
                    <a:ext uri="{9D8B030D-6E8A-4147-A177-3AD203B41FA5}">
                      <a16:colId xmlns:a16="http://schemas.microsoft.com/office/drawing/2014/main" val="2543571536"/>
                    </a:ext>
                  </a:extLst>
                </a:gridCol>
                <a:gridCol w="1192728">
                  <a:extLst>
                    <a:ext uri="{9D8B030D-6E8A-4147-A177-3AD203B41FA5}">
                      <a16:colId xmlns:a16="http://schemas.microsoft.com/office/drawing/2014/main" val="2519963185"/>
                    </a:ext>
                  </a:extLst>
                </a:gridCol>
              </a:tblGrid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rgbClr val="FFC000"/>
                          </a:solidFill>
                        </a:rPr>
                        <a:t>Index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rgbClr val="FFC000"/>
                          </a:solidFill>
                        </a:rPr>
                        <a:t>Play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1497764814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0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Rainy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880539022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2029559355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235352272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119957423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240378852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Rainy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782630902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6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1018177288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7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2774418461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8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Rainy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3257549697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9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219326451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10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130049781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11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Rainy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856449971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12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3526966528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13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065896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DF7C7BB-AA75-0893-2073-7A9823A13FE0}"/>
              </a:ext>
            </a:extLst>
          </p:cNvPr>
          <p:cNvSpPr txBox="1"/>
          <p:nvPr/>
        </p:nvSpPr>
        <p:spPr>
          <a:xfrm>
            <a:off x="4578686" y="2386706"/>
            <a:ext cx="7260747" cy="17043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From the table:		Total rows = 14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Play = Yes</a:t>
            </a:r>
            <a:r>
              <a:rPr lang="en-US" dirty="0"/>
              <a:t> → 10 times				</a:t>
            </a:r>
            <a:r>
              <a:rPr lang="en-US" b="1" dirty="0"/>
              <a:t>Play = No</a:t>
            </a:r>
            <a:r>
              <a:rPr lang="en-US" dirty="0"/>
              <a:t> → 4 times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So, the </a:t>
            </a:r>
            <a:r>
              <a:rPr lang="en-US" b="1" dirty="0"/>
              <a:t>prior probabilities</a:t>
            </a:r>
            <a:r>
              <a:rPr lang="en-US" dirty="0"/>
              <a:t> are: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P(Yes)=9/14,						P(No)=5/14P</a:t>
            </a:r>
            <a:endParaRPr lang="en-IN" dirty="0"/>
          </a:p>
        </p:txBody>
      </p:sp>
      <p:pic>
        <p:nvPicPr>
          <p:cNvPr id="13" name="Picture 4" descr="Convert The Dataset to Frequency table.">
            <a:extLst>
              <a:ext uri="{FF2B5EF4-FFF2-40B4-BE49-F238E27FC236}">
                <a16:creationId xmlns:a16="http://schemas.microsoft.com/office/drawing/2014/main" id="{5AA8AC1B-A2BC-C61F-A1DB-D3B745E1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85" y="4613154"/>
            <a:ext cx="7260747" cy="17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1C33F4-4DB3-35D0-CB2C-49A42DD44C79}"/>
              </a:ext>
            </a:extLst>
          </p:cNvPr>
          <p:cNvSpPr txBox="1"/>
          <p:nvPr/>
        </p:nvSpPr>
        <p:spPr>
          <a:xfrm>
            <a:off x="6159913" y="6419492"/>
            <a:ext cx="4514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0CBF2"/>
                </a:solidFill>
                <a:effectLst/>
                <a:latin typeface="Lato" panose="020F0502020204030203" pitchFamily="34" charset="0"/>
              </a:rPr>
              <a:t>Convert The Dataset to Frequency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4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79A8-3900-A3E1-C869-2F42F36E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Step 2: Conditional Probabilities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3E199-9FC8-6504-6BE7-70923A493C37}"/>
              </a:ext>
            </a:extLst>
          </p:cNvPr>
          <p:cNvSpPr txBox="1"/>
          <p:nvPr/>
        </p:nvSpPr>
        <p:spPr>
          <a:xfrm>
            <a:off x="4547815" y="1524400"/>
            <a:ext cx="7462216" cy="2950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dirty="0"/>
              <a:t>Now we calculate </a:t>
            </a:r>
            <a:r>
              <a:rPr lang="en-IN" b="1" dirty="0"/>
              <a:t>likelihoods</a:t>
            </a:r>
            <a:r>
              <a:rPr lang="en-IN" dirty="0"/>
              <a:t>: e.g.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When Outlook = </a:t>
            </a:r>
            <a:r>
              <a:rPr lang="en-IN" b="1" dirty="0"/>
              <a:t>Sunny</a:t>
            </a:r>
            <a:r>
              <a:rPr lang="en-IN" dirty="0"/>
              <a:t>, how often do we Play = Yes vs No?</a:t>
            </a:r>
          </a:p>
          <a:p>
            <a:pPr>
              <a:lnSpc>
                <a:spcPct val="150000"/>
              </a:lnSpc>
              <a:buNone/>
            </a:pPr>
            <a:r>
              <a:rPr lang="en-IN" dirty="0"/>
              <a:t>From the table:	Sunny appears </a:t>
            </a:r>
            <a:r>
              <a:rPr lang="en-IN" b="1" dirty="0"/>
              <a:t>5 times</a:t>
            </a:r>
            <a:r>
              <a:rPr lang="en-IN" dirty="0"/>
              <a:t> (indices 1, 4, 6, 9, 10).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Out of these, Play=Yes → 3 times	Play=No → 2 times</a:t>
            </a:r>
          </a:p>
          <a:p>
            <a:pPr>
              <a:lnSpc>
                <a:spcPct val="150000"/>
              </a:lnSpc>
              <a:buNone/>
            </a:pPr>
            <a:r>
              <a:rPr lang="en-IN" dirty="0"/>
              <a:t>So:</a:t>
            </a:r>
          </a:p>
          <a:p>
            <a:pPr>
              <a:lnSpc>
                <a:spcPct val="150000"/>
              </a:lnSpc>
              <a:buNone/>
            </a:pPr>
            <a:r>
              <a:rPr lang="en-IN" dirty="0"/>
              <a:t>P(</a:t>
            </a:r>
            <a:r>
              <a:rPr lang="en-IN" dirty="0" err="1"/>
              <a:t>Sunny∣Yes</a:t>
            </a:r>
            <a:r>
              <a:rPr lang="en-IN" dirty="0"/>
              <a:t>)=3/5,		P(</a:t>
            </a:r>
            <a:r>
              <a:rPr lang="en-IN" dirty="0" err="1"/>
              <a:t>Sunny∣No</a:t>
            </a:r>
            <a:r>
              <a:rPr lang="en-IN" dirty="0"/>
              <a:t>)=2/5</a:t>
            </a:r>
          </a:p>
          <a:p>
            <a:pPr>
              <a:lnSpc>
                <a:spcPct val="150000"/>
              </a:lnSpc>
              <a:buNone/>
            </a:pPr>
            <a:r>
              <a:rPr lang="en-IN" dirty="0"/>
              <a:t>Similarly:	Rainy: (Yes=2, No=2)		Overcast: (Yes=4, No=0)</a:t>
            </a:r>
          </a:p>
        </p:txBody>
      </p:sp>
      <p:pic>
        <p:nvPicPr>
          <p:cNvPr id="6150" name="Picture 6" descr="Likelihood/probability table">
            <a:extLst>
              <a:ext uri="{FF2B5EF4-FFF2-40B4-BE49-F238E27FC236}">
                <a16:creationId xmlns:a16="http://schemas.microsoft.com/office/drawing/2014/main" id="{B754568A-3DE5-DB88-9BF5-DEB62EEC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30" y="4781243"/>
            <a:ext cx="6334125" cy="15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D0746D-C5F9-29D8-81D1-FAFC4EDF18F5}"/>
              </a:ext>
            </a:extLst>
          </p:cNvPr>
          <p:cNvSpPr txBox="1"/>
          <p:nvPr/>
        </p:nvSpPr>
        <p:spPr>
          <a:xfrm>
            <a:off x="7970957" y="6488668"/>
            <a:ext cx="33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90CBF2"/>
                </a:solidFill>
                <a:effectLst/>
                <a:latin typeface="Lato" panose="020F0502020204030203" pitchFamily="34" charset="0"/>
              </a:rPr>
              <a:t>Likelihood/probability table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4C3CBE-8B1D-1614-CB2E-FA7271BC3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258715"/>
              </p:ext>
            </p:extLst>
          </p:nvPr>
        </p:nvGraphicFramePr>
        <p:xfrm>
          <a:off x="276812" y="1935921"/>
          <a:ext cx="3387612" cy="458151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05739">
                  <a:extLst>
                    <a:ext uri="{9D8B030D-6E8A-4147-A177-3AD203B41FA5}">
                      <a16:colId xmlns:a16="http://schemas.microsoft.com/office/drawing/2014/main" val="2114469377"/>
                    </a:ext>
                  </a:extLst>
                </a:gridCol>
                <a:gridCol w="1389145">
                  <a:extLst>
                    <a:ext uri="{9D8B030D-6E8A-4147-A177-3AD203B41FA5}">
                      <a16:colId xmlns:a16="http://schemas.microsoft.com/office/drawing/2014/main" val="2543571536"/>
                    </a:ext>
                  </a:extLst>
                </a:gridCol>
                <a:gridCol w="1192728">
                  <a:extLst>
                    <a:ext uri="{9D8B030D-6E8A-4147-A177-3AD203B41FA5}">
                      <a16:colId xmlns:a16="http://schemas.microsoft.com/office/drawing/2014/main" val="2519963185"/>
                    </a:ext>
                  </a:extLst>
                </a:gridCol>
              </a:tblGrid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rgbClr val="FFC000"/>
                          </a:solidFill>
                        </a:rPr>
                        <a:t>Index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>
                          <a:solidFill>
                            <a:srgbClr val="FFC000"/>
                          </a:solidFill>
                        </a:rPr>
                        <a:t>Play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1497764814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0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Rainy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880539022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2029559355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235352272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119957423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No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240378852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Rainy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782630902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6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1018177288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7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2774418461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8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Rainy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3257549697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9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kern="1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kern="1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219326451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10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Sunny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IN" sz="1600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130049781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11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Rainy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856449971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12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3526966528"/>
                  </a:ext>
                </a:extLst>
              </a:tr>
              <a:tr h="2469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13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Overcast</a:t>
                      </a:r>
                    </a:p>
                  </a:txBody>
                  <a:tcPr marL="61595" marR="61595" marT="30797" marB="30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Yes</a:t>
                      </a:r>
                    </a:p>
                  </a:txBody>
                  <a:tcPr marL="61595" marR="61595" marT="30797" marB="30797" anchor="ctr"/>
                </a:tc>
                <a:extLst>
                  <a:ext uri="{0D108BD9-81ED-4DB2-BD59-A6C34878D82A}">
                    <a16:rowId xmlns:a16="http://schemas.microsoft.com/office/drawing/2014/main" val="40658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79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5F79-A751-5FB6-DC40-CA122249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E0EA-9DF2-0A7C-DF28-7789046E3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Bayes’ theorem formula is: </a:t>
            </a:r>
            <a:r>
              <a:rPr lang="en-US" dirty="0">
                <a:solidFill>
                  <a:srgbClr val="FFC000"/>
                </a:solidFill>
              </a:rPr>
              <a:t>P(A|B) = P(B|A)*P(A)/P(B)</a:t>
            </a:r>
            <a:endParaRPr lang="en-US" dirty="0"/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effectLst/>
                <a:latin typeface="Arial" panose="020B0604020202020204" pitchFamily="34" charset="0"/>
              </a:rPr>
              <a:t>A = class (e.g., Play=Yes or Play=No)		B = evidence (e.g., Outlook=Sunny)</a:t>
            </a:r>
          </a:p>
          <a:p>
            <a:pPr>
              <a:lnSpc>
                <a:spcPct val="150000"/>
              </a:lnSpc>
            </a:pPr>
            <a:r>
              <a:rPr lang="en-IN" dirty="0"/>
              <a:t>we can skip P(B) (denominator) : </a:t>
            </a:r>
            <a:r>
              <a:rPr lang="en-US" dirty="0"/>
              <a:t>Notice that both formulas have the </a:t>
            </a:r>
            <a:r>
              <a:rPr lang="en-US" b="1" dirty="0"/>
              <a:t>same denominator</a:t>
            </a:r>
            <a:r>
              <a:rPr lang="en-US" dirty="0"/>
              <a:t>: P(Sunny) Since we’re only comparing which class has the </a:t>
            </a:r>
            <a:r>
              <a:rPr lang="en-US" b="1" dirty="0"/>
              <a:t>higher probability</a:t>
            </a:r>
            <a:r>
              <a:rPr lang="en-US" dirty="0"/>
              <a:t>, we don’t need to compute P(Sunny)P(Sunny)P(Sunny).</a:t>
            </a:r>
          </a:p>
          <a:p>
            <a:pPr>
              <a:lnSpc>
                <a:spcPct val="150000"/>
              </a:lnSpc>
            </a:pPr>
            <a:r>
              <a:rPr lang="en-US" dirty="0"/>
              <a:t>👉 We only need to compare the </a:t>
            </a:r>
            <a:r>
              <a:rPr lang="en-US" b="1" dirty="0"/>
              <a:t>numerators</a:t>
            </a:r>
            <a:r>
              <a:rPr lang="en-US" dirty="0"/>
              <a:t>. The denominator is the same for both, so it doesn’t change which class is bigger.</a:t>
            </a:r>
          </a:p>
        </p:txBody>
      </p:sp>
    </p:spTree>
    <p:extLst>
      <p:ext uri="{BB962C8B-B14F-4D97-AF65-F5344CB8AC3E}">
        <p14:creationId xmlns:p14="http://schemas.microsoft.com/office/powerpoint/2010/main" val="159642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99DA-A76A-3356-754C-6BE43C43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DF1B4-A297-3588-4351-B50781FF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505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C000"/>
                </a:solidFill>
              </a:rPr>
              <a:t>SUPERVISED LEARNING: CLASSIFICATION</a:t>
            </a:r>
          </a:p>
          <a:p>
            <a:r>
              <a:rPr lang="en-IN" dirty="0"/>
              <a:t>Lazy learning: </a:t>
            </a:r>
          </a:p>
          <a:p>
            <a:pPr lvl="1"/>
            <a:r>
              <a:rPr lang="en-IN" dirty="0"/>
              <a:t>Nearest </a:t>
            </a:r>
            <a:r>
              <a:rPr lang="en-IN" dirty="0" err="1"/>
              <a:t>neighbors</a:t>
            </a:r>
            <a:r>
              <a:rPr lang="en-IN" dirty="0"/>
              <a:t>, </a:t>
            </a:r>
          </a:p>
          <a:p>
            <a:pPr lvl="1"/>
            <a:r>
              <a:rPr lang="en-IN" dirty="0"/>
              <a:t>Naïve Bayes, </a:t>
            </a:r>
          </a:p>
          <a:p>
            <a:r>
              <a:rPr lang="en-IN" dirty="0"/>
              <a:t>Divide and Conquer: </a:t>
            </a:r>
          </a:p>
          <a:p>
            <a:pPr lvl="1"/>
            <a:r>
              <a:rPr lang="en-IN" dirty="0"/>
              <a:t>Decision Trees and Rules</a:t>
            </a:r>
          </a:p>
          <a:p>
            <a:pPr lvl="1"/>
            <a:r>
              <a:rPr lang="en-IN" dirty="0"/>
              <a:t>Support vector machine, </a:t>
            </a:r>
          </a:p>
          <a:p>
            <a:r>
              <a:rPr lang="en-IN" dirty="0"/>
              <a:t>Evaluate Model Performance: </a:t>
            </a:r>
          </a:p>
          <a:p>
            <a:pPr lvl="1"/>
            <a:r>
              <a:rPr lang="en-IN" dirty="0"/>
              <a:t>Accuracy, Logarithmic Loss, Area Under Curve, Precision, </a:t>
            </a:r>
          </a:p>
          <a:p>
            <a:pPr lvl="1"/>
            <a:r>
              <a:rPr lang="en-IN" dirty="0"/>
              <a:t>Recall, F1 Score, Confusion Matrix </a:t>
            </a:r>
          </a:p>
        </p:txBody>
      </p:sp>
    </p:spTree>
    <p:extLst>
      <p:ext uri="{BB962C8B-B14F-4D97-AF65-F5344CB8AC3E}">
        <p14:creationId xmlns:p14="http://schemas.microsoft.com/office/powerpoint/2010/main" val="3941223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34E2-6AF6-11F6-A699-1318F122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Step 3: Prediction Example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9739C-07E8-B7F4-DE09-107AD949002B}"/>
              </a:ext>
            </a:extLst>
          </p:cNvPr>
          <p:cNvSpPr txBox="1"/>
          <p:nvPr/>
        </p:nvSpPr>
        <p:spPr>
          <a:xfrm>
            <a:off x="716507" y="2050661"/>
            <a:ext cx="11027392" cy="38854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IN" dirty="0"/>
              <a:t>👉 Suppose Outlook = </a:t>
            </a:r>
            <a:r>
              <a:rPr lang="en-IN" b="1" dirty="0"/>
              <a:t>Sunny</a:t>
            </a:r>
            <a:r>
              <a:rPr lang="en-IN" dirty="0"/>
              <a:t>. 			Should we predict </a:t>
            </a:r>
            <a:r>
              <a:rPr lang="en-IN" b="1" dirty="0"/>
              <a:t>Play=Yes</a:t>
            </a:r>
            <a:r>
              <a:rPr lang="en-IN" dirty="0"/>
              <a:t> or </a:t>
            </a:r>
            <a:r>
              <a:rPr lang="en-IN" b="1" dirty="0"/>
              <a:t>No</a:t>
            </a:r>
            <a:r>
              <a:rPr lang="en-IN" dirty="0"/>
              <a:t>?</a:t>
            </a:r>
          </a:p>
          <a:p>
            <a:pPr>
              <a:lnSpc>
                <a:spcPct val="200000"/>
              </a:lnSpc>
              <a:buNone/>
            </a:pPr>
            <a:r>
              <a:rPr lang="en-IN" dirty="0"/>
              <a:t>Using </a:t>
            </a:r>
            <a:r>
              <a:rPr lang="en-IN" b="1" dirty="0"/>
              <a:t>Bayes’ Rule</a:t>
            </a:r>
            <a:r>
              <a:rPr lang="en-IN" dirty="0"/>
              <a:t>:</a:t>
            </a:r>
          </a:p>
          <a:p>
            <a:pPr>
              <a:lnSpc>
                <a:spcPct val="200000"/>
              </a:lnSpc>
              <a:buNone/>
            </a:pPr>
            <a:r>
              <a:rPr lang="en-IN" dirty="0"/>
              <a:t>P(</a:t>
            </a:r>
            <a:r>
              <a:rPr lang="en-IN" dirty="0" err="1"/>
              <a:t>Yes∣Sunny</a:t>
            </a:r>
            <a:r>
              <a:rPr lang="en-IN" dirty="0"/>
              <a:t>)∝P(</a:t>
            </a:r>
            <a:r>
              <a:rPr lang="en-IN" dirty="0" err="1"/>
              <a:t>Sunny∣Yes</a:t>
            </a:r>
            <a:r>
              <a:rPr lang="en-IN" dirty="0"/>
              <a:t>)×P(Yes)			 P(</a:t>
            </a:r>
            <a:r>
              <a:rPr lang="en-IN" dirty="0" err="1"/>
              <a:t>No∣Sunny</a:t>
            </a:r>
            <a:r>
              <a:rPr lang="en-IN" dirty="0"/>
              <a:t>)∝P(</a:t>
            </a:r>
            <a:r>
              <a:rPr lang="en-IN" dirty="0" err="1"/>
              <a:t>Sunny∣No</a:t>
            </a:r>
            <a:r>
              <a:rPr lang="en-IN" dirty="0"/>
              <a:t>)×P(No)</a:t>
            </a:r>
          </a:p>
          <a:p>
            <a:pPr>
              <a:lnSpc>
                <a:spcPct val="200000"/>
              </a:lnSpc>
              <a:buNone/>
            </a:pPr>
            <a:r>
              <a:rPr lang="en-IN" dirty="0"/>
              <a:t>Substitute values: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P(</a:t>
            </a:r>
            <a:r>
              <a:rPr lang="en-IN" dirty="0" err="1"/>
              <a:t>Yes∣Sunny</a:t>
            </a:r>
            <a:r>
              <a:rPr lang="en-IN" dirty="0"/>
              <a:t>)∝(3/9)×(9/14)=27/126			P(</a:t>
            </a:r>
            <a:r>
              <a:rPr lang="en-IN" dirty="0" err="1"/>
              <a:t>No∣Sunny</a:t>
            </a:r>
            <a:r>
              <a:rPr lang="en-IN" dirty="0"/>
              <a:t>)∝(2/5)×(5/14)=10/70=18/126</a:t>
            </a:r>
          </a:p>
          <a:p>
            <a:pPr>
              <a:lnSpc>
                <a:spcPct val="200000"/>
              </a:lnSpc>
              <a:buNone/>
            </a:pPr>
            <a:r>
              <a:rPr lang="en-IN" dirty="0"/>
              <a:t>So:		P(</a:t>
            </a:r>
            <a:r>
              <a:rPr lang="en-IN" dirty="0" err="1"/>
              <a:t>Yes∣Sunny</a:t>
            </a:r>
            <a:r>
              <a:rPr lang="en-IN" dirty="0"/>
              <a:t>)&gt;P(</a:t>
            </a:r>
            <a:r>
              <a:rPr lang="en-IN" dirty="0" err="1"/>
              <a:t>No∣Sunny</a:t>
            </a:r>
            <a:r>
              <a:rPr lang="en-IN" dirty="0"/>
              <a:t>)</a:t>
            </a:r>
          </a:p>
          <a:p>
            <a:pPr>
              <a:lnSpc>
                <a:spcPct val="200000"/>
              </a:lnSpc>
              <a:buNone/>
            </a:pPr>
            <a:r>
              <a:rPr lang="en-IN" dirty="0"/>
              <a:t>✅ Prediction: </a:t>
            </a:r>
            <a:r>
              <a:rPr lang="en-IN" b="1" dirty="0"/>
              <a:t>Yes (Play tennis)</a:t>
            </a:r>
            <a:r>
              <a:rPr lang="en-IN" dirty="0"/>
              <a:t> when it’s Sunny.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93F64-0D53-33C3-C7FB-4B29985334AB}"/>
              </a:ext>
            </a:extLst>
          </p:cNvPr>
          <p:cNvSpPr txBox="1"/>
          <p:nvPr/>
        </p:nvSpPr>
        <p:spPr>
          <a:xfrm>
            <a:off x="2884796" y="1623959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Bayes’ theorem formula is: </a:t>
            </a:r>
            <a:r>
              <a:rPr lang="en-US" dirty="0">
                <a:solidFill>
                  <a:srgbClr val="FFC000"/>
                </a:solidFill>
              </a:rPr>
              <a:t>P(A|B) = P(B|A)*P(A)/P(B)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8" name="Picture 6" descr="Likelihood/probability table">
            <a:extLst>
              <a:ext uri="{FF2B5EF4-FFF2-40B4-BE49-F238E27FC236}">
                <a16:creationId xmlns:a16="http://schemas.microsoft.com/office/drawing/2014/main" id="{FD14F5E2-C6F2-CDF3-E42C-3419AFC9E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03" y="5336743"/>
            <a:ext cx="5851092" cy="142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42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556B-19D3-6BC4-3AB3-C5A2732E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Step 4: Intuition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ECCA4-7F9C-2ADA-07C0-10C0EF6A6B0A}"/>
              </a:ext>
            </a:extLst>
          </p:cNvPr>
          <p:cNvSpPr txBox="1"/>
          <p:nvPr/>
        </p:nvSpPr>
        <p:spPr>
          <a:xfrm>
            <a:off x="710045" y="1682871"/>
            <a:ext cx="10761260" cy="1669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Naïve Bayes is </a:t>
            </a:r>
            <a:r>
              <a:rPr lang="en-US" b="1" dirty="0"/>
              <a:t>counting frequencies</a:t>
            </a:r>
            <a:r>
              <a:rPr lang="en-US" dirty="0"/>
              <a:t> and then using probability to guess the outcome.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doesn’t look at complicated math, just </a:t>
            </a:r>
            <a:r>
              <a:rPr lang="en-US" b="1" dirty="0"/>
              <a:t>how common patterns are in the data</a:t>
            </a:r>
            <a:r>
              <a:rPr lang="en-US" dirty="0"/>
              <a:t>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That’s why it works surprisingly well, even with simple assumptions.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54762-B979-7BC4-5403-BAF960B4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17" y="3445058"/>
            <a:ext cx="7191770" cy="33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12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2289D-CD13-9152-59D8-E3A53E9F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🌱 </a:t>
            </a:r>
            <a:r>
              <a:rPr lang="en-IN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C46E-24B2-41F9-F40F-C776511D8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is a </a:t>
            </a:r>
            <a:r>
              <a:rPr lang="en-US" b="1" dirty="0"/>
              <a:t>probability-based classifier</a:t>
            </a:r>
            <a:r>
              <a:rPr lang="en-US" dirty="0"/>
              <a:t> that applies </a:t>
            </a:r>
            <a:r>
              <a:rPr lang="en-US" b="1" dirty="0"/>
              <a:t>Bayes’ theorem</a:t>
            </a:r>
            <a:r>
              <a:rPr lang="en-US" dirty="0"/>
              <a:t>:</a:t>
            </a:r>
          </a:p>
          <a:p>
            <a:r>
              <a:rPr lang="en-US" dirty="0"/>
              <a:t>P(Class ∣ Features) = P(Features ∣ Class) × P(Class) / P(Features)</a:t>
            </a:r>
          </a:p>
          <a:p>
            <a:r>
              <a:rPr lang="en-US" b="1" dirty="0"/>
              <a:t>Class</a:t>
            </a:r>
            <a:r>
              <a:rPr lang="en-US" dirty="0"/>
              <a:t> = e.g., Survived / Not Survived</a:t>
            </a:r>
          </a:p>
          <a:p>
            <a:r>
              <a:rPr lang="en-US" b="1" dirty="0"/>
              <a:t>Features</a:t>
            </a:r>
            <a:r>
              <a:rPr lang="en-US" dirty="0"/>
              <a:t> = e.g., Age, Fare, Gender</a:t>
            </a:r>
          </a:p>
          <a:p>
            <a:r>
              <a:rPr lang="en-US" dirty="0"/>
              <a:t>It predicts the class with the </a:t>
            </a:r>
            <a:r>
              <a:rPr lang="en-US" b="1" dirty="0"/>
              <a:t>highest posterior probability</a:t>
            </a:r>
            <a:r>
              <a:rPr lang="en-US" dirty="0"/>
              <a:t>.</a:t>
            </a:r>
          </a:p>
          <a:p>
            <a:r>
              <a:rPr lang="en-US" dirty="0"/>
              <a:t>The “</a:t>
            </a:r>
            <a:r>
              <a:rPr lang="en-US" b="1" dirty="0"/>
              <a:t>Naïve</a:t>
            </a:r>
            <a:r>
              <a:rPr lang="en-US" dirty="0"/>
              <a:t>” part = assumes all features are </a:t>
            </a:r>
            <a:r>
              <a:rPr lang="en-US" b="1" dirty="0"/>
              <a:t>independent</a:t>
            </a:r>
            <a:r>
              <a:rPr lang="en-US" dirty="0"/>
              <a:t> (which is often not true, but surprisingly works well).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925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7623-A2B9-FBB3-761C-58CE1120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03791-EFA3-4819-FBB4-5A566F955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074" y="2096064"/>
            <a:ext cx="11573301" cy="36951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Naïve Bayes has multiple versions depending on the </a:t>
            </a:r>
            <a:r>
              <a:rPr lang="en-US" b="1" dirty="0"/>
              <a:t>data type</a:t>
            </a:r>
            <a:r>
              <a:rPr lang="en-US" dirty="0"/>
              <a:t> of the features: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FFC000"/>
                </a:solidFill>
              </a:rPr>
              <a:t>MultinomialNB</a:t>
            </a:r>
            <a:r>
              <a:rPr lang="en-US" dirty="0"/>
              <a:t> → word counts (text classification),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If features are </a:t>
            </a:r>
            <a:r>
              <a:rPr lang="en-US" dirty="0">
                <a:solidFill>
                  <a:srgbClr val="00B050"/>
                </a:solidFill>
              </a:rPr>
              <a:t>categorical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counts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FFC000"/>
                </a:solidFill>
              </a:rPr>
              <a:t>BernoulliNB</a:t>
            </a:r>
            <a:r>
              <a:rPr lang="en-US" dirty="0"/>
              <a:t> → binary features (spam = yes/no),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If features are </a:t>
            </a:r>
            <a:r>
              <a:rPr lang="en-IN" dirty="0">
                <a:solidFill>
                  <a:srgbClr val="00B050"/>
                </a:solidFill>
              </a:rPr>
              <a:t>binary</a:t>
            </a:r>
            <a:endParaRPr lang="en-US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FFC000"/>
                </a:solidFill>
              </a:rPr>
              <a:t>GaussianNB</a:t>
            </a:r>
            <a:r>
              <a:rPr lang="en-US" dirty="0"/>
              <a:t> → </a:t>
            </a:r>
            <a:r>
              <a:rPr lang="en-US" dirty="0">
                <a:solidFill>
                  <a:srgbClr val="00B050"/>
                </a:solidFill>
              </a:rPr>
              <a:t>continuous features </a:t>
            </a:r>
            <a:r>
              <a:rPr lang="en-US" dirty="0"/>
              <a:t>like </a:t>
            </a:r>
            <a:r>
              <a:rPr lang="en-US" b="1" dirty="0"/>
              <a:t>Age, Fare, Height, Weight,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If features are continuous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👉 Titanic has </a:t>
            </a:r>
            <a:r>
              <a:rPr lang="en-US" b="1" dirty="0"/>
              <a:t>continuous values</a:t>
            </a:r>
            <a:r>
              <a:rPr lang="en-US" dirty="0"/>
              <a:t> (Age, Fare), so we use </a:t>
            </a:r>
            <a:r>
              <a:rPr lang="en-US" b="1" dirty="0" err="1"/>
              <a:t>GaussianNB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7775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4CED75-2C2B-C8DB-626A-96B1F041F082}"/>
              </a:ext>
            </a:extLst>
          </p:cNvPr>
          <p:cNvSpPr txBox="1"/>
          <p:nvPr/>
        </p:nvSpPr>
        <p:spPr>
          <a:xfrm>
            <a:off x="67642" y="1622608"/>
            <a:ext cx="8481721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sklearn.naive_bayes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CategoricalNB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sklearn.preprocessing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LabelEncoder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Dataset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'Outlook'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Rainy'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'Sunny'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'Overcast'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'Overcast'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'Sunny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Rainy'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'Sunny'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'Overcast'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'Rainy'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'Sunny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Sunny'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'Rainy'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'Overcast'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'Overcast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'Play'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 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Yes'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Yes'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Yes'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Encode categorical data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le_outlook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LabelEncoder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le_play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LabelEncoder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Outlook_enc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le_outlook.fit_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'Outlook'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Play_enc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le_play.fit_transform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'Play'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F312D-5965-3DE9-5E58-79E76308DB49}"/>
              </a:ext>
            </a:extLst>
          </p:cNvPr>
          <p:cNvSpPr txBox="1"/>
          <p:nvPr/>
        </p:nvSpPr>
        <p:spPr>
          <a:xfrm>
            <a:off x="8707448" y="1622608"/>
            <a:ext cx="348455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LabelEncoder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800"/>
              </a:lnSpc>
              <a:buNone/>
            </a:pPr>
            <a:endParaRPr lang="en-IN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outlook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'Rainy'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'Sunny'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'Overcast'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'Sunny'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'Rainy’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800"/>
              </a:lnSpc>
              <a:buNone/>
            </a:pPr>
            <a:endParaRPr lang="en-IN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encoded </a:t>
            </a:r>
            <a: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le.fit_transform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(outlook)</a:t>
            </a:r>
          </a:p>
          <a:p>
            <a:pPr>
              <a:lnSpc>
                <a:spcPts val="1800"/>
              </a:lnSpc>
              <a:buNone/>
            </a:pPr>
            <a:endParaRPr lang="en-IN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"Original:"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outlook)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"Encoded :"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encoded)</a:t>
            </a:r>
          </a:p>
          <a:p>
            <a:pPr>
              <a:lnSpc>
                <a:spcPts val="1800"/>
              </a:lnSpc>
              <a:buNone/>
            </a:pPr>
            <a:r>
              <a:rPr lang="en-IN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"Classes :"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le.classes</a:t>
            </a:r>
            <a:r>
              <a:rPr lang="en-IN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8BD37-D96A-50DC-CCF3-0CE267C5E7A9}"/>
              </a:ext>
            </a:extLst>
          </p:cNvPr>
          <p:cNvSpPr txBox="1"/>
          <p:nvPr/>
        </p:nvSpPr>
        <p:spPr>
          <a:xfrm>
            <a:off x="8780990" y="4665361"/>
            <a:ext cx="3411010" cy="2158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Original: ['Rainy', 'Sunny', 'Overcast', 'Sunny', 'Rainy’]</a:t>
            </a:r>
          </a:p>
          <a:p>
            <a:pPr>
              <a:lnSpc>
                <a:spcPts val="1800"/>
              </a:lnSpc>
              <a:buNone/>
            </a:pP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Encoded : [1 2 0 2 1]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endParaRPr lang="en-IN" sz="1400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Classes : ['Overcast' 'Rainy' 'Sunny']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'''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FA27E-41D7-4C0E-293C-9A1AC156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77559"/>
            <a:ext cx="10353761" cy="902602"/>
          </a:xfrm>
        </p:spPr>
        <p:txBody>
          <a:bodyPr>
            <a:normAutofit fontScale="90000"/>
          </a:bodyPr>
          <a:lstStyle/>
          <a:p>
            <a:r>
              <a:rPr lang="en-IN" dirty="0"/>
              <a:t>Play or not : based on weather outlook</a:t>
            </a:r>
          </a:p>
        </p:txBody>
      </p:sp>
    </p:spTree>
    <p:extLst>
      <p:ext uri="{BB962C8B-B14F-4D97-AF65-F5344CB8AC3E}">
        <p14:creationId xmlns:p14="http://schemas.microsoft.com/office/powerpoint/2010/main" val="3076648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6C5FE7-8DA0-A5CB-BD9E-577C75EB8F8E}"/>
              </a:ext>
            </a:extLst>
          </p:cNvPr>
          <p:cNvSpPr txBox="1"/>
          <p:nvPr/>
        </p:nvSpPr>
        <p:spPr>
          <a:xfrm>
            <a:off x="776785" y="477314"/>
            <a:ext cx="10638430" cy="3787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data[[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Outlook_enc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Play_enc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Naive Bayes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CategoricalNB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(X, y)</a:t>
            </a:r>
          </a:p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Predict for Sunny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new_outlook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Outlook_enc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le_outlook.transform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'Sunny'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])]})</a:t>
            </a:r>
          </a:p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pred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new_outlook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"Prediction for Outlook=Sunny:"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le_play.inverse_transform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([pred]))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714FC-8A6D-AE8B-A975-3DAA03B4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06" y="4548626"/>
            <a:ext cx="7873234" cy="568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16B999-FA81-3FBF-8A1C-B415A50066FA}"/>
              </a:ext>
            </a:extLst>
          </p:cNvPr>
          <p:cNvSpPr txBox="1"/>
          <p:nvPr/>
        </p:nvSpPr>
        <p:spPr>
          <a:xfrm>
            <a:off x="125105" y="5284307"/>
            <a:ext cx="11832608" cy="1478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If the feature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categorical but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ordinal (no natural order), sometimes using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OneHotEncoder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safer, because ML models might think Sunny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Rainy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800"/>
              </a:lnSpc>
              <a:buNone/>
            </a:pPr>
            <a:r>
              <a:rPr lang="en-US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Use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inverse_transform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to convert numbers back to labels:</a:t>
            </a:r>
          </a:p>
          <a:p>
            <a:pPr>
              <a:lnSpc>
                <a:spcPts val="1800"/>
              </a:lnSpc>
              <a:buNone/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decoded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le.inverse_transform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(encoded)</a:t>
            </a:r>
          </a:p>
          <a:p>
            <a:pPr>
              <a:lnSpc>
                <a:spcPts val="1800"/>
              </a:lnSpc>
              <a:buNone/>
            </a:pP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"Decoded:"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decoded)</a:t>
            </a:r>
          </a:p>
          <a:p>
            <a:pPr>
              <a:lnSpc>
                <a:spcPts val="1800"/>
              </a:lnSpc>
              <a:buNone/>
            </a:pP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Decoded: ['Rainy' 'Sunny' 'Overcast' 'Sunny' 'Rainy']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6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61E4-1EA6-D40D-6A74-A2894340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56" y="227464"/>
            <a:ext cx="10353761" cy="666466"/>
          </a:xfrm>
        </p:spPr>
        <p:txBody>
          <a:bodyPr>
            <a:normAutofit fontScale="90000"/>
          </a:bodyPr>
          <a:lstStyle/>
          <a:p>
            <a:r>
              <a:rPr lang="en-IN" sz="3100" dirty="0"/>
              <a:t>Titanic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3100" dirty="0"/>
              <a:t>Dataset code example- </a:t>
            </a:r>
            <a:r>
              <a:rPr lang="en-IN" sz="3100" dirty="0" err="1"/>
              <a:t>GaussianNB</a:t>
            </a:r>
            <a:endParaRPr lang="en-IN" sz="3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59DFE-03C1-23D0-DE5A-39DE8792EE2C}"/>
              </a:ext>
            </a:extLst>
          </p:cNvPr>
          <p:cNvSpPr txBox="1"/>
          <p:nvPr/>
        </p:nvSpPr>
        <p:spPr>
          <a:xfrm>
            <a:off x="232011" y="1105469"/>
            <a:ext cx="11184341" cy="5633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sklearn.model_selection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sklearn.naive_bayes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GaussianNB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sklearn.metrics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ConfusionMatrixDisplay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 Titanic dataset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#url = "https://raw.githubusercontent.com/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datasciencedojo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/datasets/master/titanic.csv"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"titanic.csv"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features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data[[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Sex'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'Fare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]].copy()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fillna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].median())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].map({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'male'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'female'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Sex'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'Fare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Train-test split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X_train,X_test,y_train,y_test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X,y,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Naive Bayes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GaussianNB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X_train,y_train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F0633D6-7BC0-9ED8-2E58-D1318BAEE8B5}"/>
              </a:ext>
            </a:extLst>
          </p:cNvPr>
          <p:cNvSpPr/>
          <p:nvPr/>
        </p:nvSpPr>
        <p:spPr>
          <a:xfrm>
            <a:off x="8276795" y="3639902"/>
            <a:ext cx="2731401" cy="1191670"/>
          </a:xfrm>
          <a:prstGeom prst="wedgeRectCallout">
            <a:avLst>
              <a:gd name="adj1" fmla="val -246967"/>
              <a:gd name="adj2" fmla="val 16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continuous features </a:t>
            </a:r>
            <a:r>
              <a:rPr lang="en-US" sz="1600" dirty="0"/>
              <a:t>like </a:t>
            </a:r>
            <a:r>
              <a:rPr lang="en-US" sz="1600" b="1" dirty="0"/>
              <a:t>Age, Fare, Height, Weight, </a:t>
            </a:r>
            <a:r>
              <a:rPr lang="en-IN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If features are continuous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239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93D814-5C7B-E3B6-2062-66F824133A48}"/>
              </a:ext>
            </a:extLst>
          </p:cNvPr>
          <p:cNvSpPr txBox="1"/>
          <p:nvPr/>
        </p:nvSpPr>
        <p:spPr>
          <a:xfrm>
            <a:off x="265295" y="1339711"/>
            <a:ext cx="1111610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# Predict</a:t>
            </a:r>
            <a:endParaRPr lang="en-I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dirty="0" err="1">
                <a:solidFill>
                  <a:srgbClr val="CCCCCC"/>
                </a:solidFill>
                <a:latin typeface="Consolas" panose="020B0609020204030204" pitchFamily="49" charset="0"/>
              </a:rPr>
              <a:t>y_pred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CCCCCC"/>
                </a:solidFill>
                <a:latin typeface="Consolas" panose="020B0609020204030204" pitchFamily="49" charset="0"/>
              </a:rPr>
              <a:t>model.predict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CCCCCC"/>
                </a:solidFill>
                <a:latin typeface="Consolas" panose="020B0609020204030204" pitchFamily="49" charset="0"/>
              </a:rPr>
              <a:t>X_test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"Naive Bayes Accuracy:"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IN" b="1" dirty="0" err="1">
                <a:solidFill>
                  <a:srgbClr val="FFC000"/>
                </a:solidFill>
                <a:latin typeface="Consolas" panose="020B0609020204030204" pitchFamily="49" charset="0"/>
              </a:rPr>
              <a:t>accuracy_score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CCCCCC"/>
                </a:solidFill>
                <a:latin typeface="Consolas" panose="020B0609020204030204" pitchFamily="49" charset="0"/>
              </a:rPr>
              <a:t>y_test,y_pred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endParaRPr lang="en-IN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Confusion matrix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cm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model.classes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disp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ConfusionMatrixDisplay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cm,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display_labels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model.classes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disp.plot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"Purples"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"Naïve Bayes Confusion Matrix (Titanic)"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Try a new passenger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new_passenger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Sex'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'Fare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new_passenger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prob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model.predict_proba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new_passenger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"Prediction:"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"Survived 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prediction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Survived 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"Probabilities -&gt; Died:"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(prob[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 Survived:"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(prob[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F53AF-73AE-A0F2-7C82-21B71D11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032" y="0"/>
            <a:ext cx="3559652" cy="2886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1E7D6-E947-E609-53E6-BB44568C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6" y="162977"/>
            <a:ext cx="7964082" cy="908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B16B5B-0F7D-2A2B-4780-E066E1A81B11}"/>
              </a:ext>
            </a:extLst>
          </p:cNvPr>
          <p:cNvSpPr/>
          <p:nvPr/>
        </p:nvSpPr>
        <p:spPr>
          <a:xfrm>
            <a:off x="7680960" y="3622204"/>
            <a:ext cx="3559652" cy="1126777"/>
          </a:xfrm>
          <a:prstGeom prst="wedgeRoundRectCallout">
            <a:avLst>
              <a:gd name="adj1" fmla="val -97565"/>
              <a:gd name="adj2" fmla="val 116987"/>
              <a:gd name="adj3" fmla="val 1666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returns a </a:t>
            </a:r>
            <a:r>
              <a:rPr lang="en-US" b="1" dirty="0"/>
              <a:t>NumPy array</a:t>
            </a:r>
            <a:r>
              <a:rPr lang="en-US" dirty="0"/>
              <a:t> of predictions.</a:t>
            </a:r>
          </a:p>
          <a:p>
            <a:pPr algn="ctr"/>
            <a:r>
              <a:rPr lang="en-US" dirty="0"/>
              <a:t>[0] just takes out the first element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3280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B9DF-EFB3-A437-F530-E18C7D03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71065"/>
            <a:ext cx="10353761" cy="1033670"/>
          </a:xfrm>
        </p:spPr>
        <p:txBody>
          <a:bodyPr/>
          <a:lstStyle/>
          <a:p>
            <a:r>
              <a:rPr lang="en-IN" dirty="0"/>
              <a:t>Example (Titanic):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2D8C-EABC-B758-43AB-4238169BD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25217"/>
            <a:ext cx="10353762" cy="4784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Suppose a passenger is:</a:t>
            </a:r>
          </a:p>
          <a:p>
            <a:r>
              <a:rPr lang="en-US" dirty="0"/>
              <a:t>Female</a:t>
            </a:r>
          </a:p>
          <a:p>
            <a:r>
              <a:rPr lang="en-US" dirty="0"/>
              <a:t>1st class</a:t>
            </a:r>
          </a:p>
          <a:p>
            <a:r>
              <a:rPr lang="en-US" dirty="0"/>
              <a:t>Age = 25</a:t>
            </a:r>
          </a:p>
          <a:p>
            <a:r>
              <a:rPr lang="en-US" dirty="0"/>
              <a:t>Fare = 100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Naïve Bayes asks:</a:t>
            </a:r>
          </a:p>
          <a:p>
            <a:r>
              <a:rPr lang="en-US" dirty="0"/>
              <a:t>What’s the probability a </a:t>
            </a:r>
            <a:r>
              <a:rPr lang="en-US" b="1" dirty="0"/>
              <a:t>female in 1st class</a:t>
            </a:r>
            <a:r>
              <a:rPr lang="en-US" dirty="0"/>
              <a:t> survived?</a:t>
            </a:r>
          </a:p>
          <a:p>
            <a:r>
              <a:rPr lang="en-US" dirty="0"/>
              <a:t>What’s the probability a </a:t>
            </a:r>
            <a:r>
              <a:rPr lang="en-US" b="1" dirty="0"/>
              <a:t>female in 1st class</a:t>
            </a:r>
            <a:r>
              <a:rPr lang="en-US" dirty="0"/>
              <a:t> did not survive?</a:t>
            </a:r>
          </a:p>
          <a:p>
            <a:r>
              <a:rPr lang="en-US" dirty="0"/>
              <a:t>Whichever is higher → that’s the prediction.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890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C7AE-5BF7-1A90-9034-56BF0BF6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9224"/>
            <a:ext cx="10353761" cy="1062251"/>
          </a:xfrm>
        </p:spPr>
        <p:txBody>
          <a:bodyPr/>
          <a:lstStyle/>
          <a:p>
            <a:r>
              <a:rPr lang="en-US" altLang="en-US" sz="3600" b="0" cap="none" dirty="0">
                <a:effectLst/>
                <a:latin typeface="Arial" panose="020B0604020202020204" pitchFamily="34" charset="0"/>
              </a:rPr>
              <a:t>Inside </a:t>
            </a:r>
            <a:r>
              <a:rPr lang="en-US" altLang="en-US" sz="3600" b="0" cap="none" dirty="0" err="1">
                <a:effectLst/>
                <a:latin typeface="Arial" panose="020B0604020202020204" pitchFamily="34" charset="0"/>
              </a:rPr>
              <a:t>GaussianNB</a:t>
            </a:r>
            <a:r>
              <a:rPr lang="en-US" altLang="en-US" sz="3600" b="0" cap="none" dirty="0">
                <a:effectLst/>
                <a:latin typeface="Arial" panose="020B0604020202020204" pitchFamily="34" charset="0"/>
              </a:rPr>
              <a:t>() </a:t>
            </a:r>
            <a:endParaRPr lang="en-IN" sz="3600" b="0" cap="none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FF0A-5677-51B5-920E-78E9D0A5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8" y="1221475"/>
            <a:ext cx="11443648" cy="5349922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Step 1</a:t>
            </a:r>
            <a:r>
              <a:rPr lang="en-IN" dirty="0">
                <a:solidFill>
                  <a:srgbClr val="FFC000"/>
                </a:solidFill>
              </a:rPr>
              <a:t>: Compute Priors </a:t>
            </a:r>
            <a:r>
              <a:rPr lang="en-IN" dirty="0"/>
              <a:t>- </a:t>
            </a:r>
            <a:r>
              <a:rPr lang="en-US" dirty="0"/>
              <a:t>It counts how many samples belong to each class:</a:t>
            </a:r>
          </a:p>
          <a:p>
            <a:r>
              <a:rPr lang="en-US" dirty="0"/>
              <a:t>Example (Titanic):	</a:t>
            </a:r>
            <a:r>
              <a:rPr lang="en-US" dirty="0">
                <a:solidFill>
                  <a:srgbClr val="00B050"/>
                </a:solidFill>
              </a:rPr>
              <a:t>P(Survived=1) = 342/891</a:t>
            </a: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P(Survived=0) = 549/891</a:t>
            </a:r>
          </a:p>
          <a:p>
            <a:r>
              <a:rPr lang="en-US" b="1" dirty="0">
                <a:solidFill>
                  <a:srgbClr val="FFC000"/>
                </a:solidFill>
              </a:rPr>
              <a:t>Step 2</a:t>
            </a:r>
            <a:r>
              <a:rPr lang="en-US" dirty="0">
                <a:solidFill>
                  <a:srgbClr val="FFC000"/>
                </a:solidFill>
              </a:rPr>
              <a:t>: Compute Feature Distributions (per class) </a:t>
            </a:r>
            <a:r>
              <a:rPr lang="en-US" dirty="0"/>
              <a:t>- For each feature (Age, Fare, etc.) and for each class (Survived=0 or 1), it assumes the values follow a </a:t>
            </a:r>
            <a:r>
              <a:rPr lang="en-US" b="1" dirty="0"/>
              <a:t>Gaussian (Normal) Distribution</a:t>
            </a:r>
            <a:r>
              <a:rPr lang="en-US" dirty="0"/>
              <a:t>: </a:t>
            </a:r>
            <a:r>
              <a:rPr lang="en-IN" dirty="0">
                <a:solidFill>
                  <a:srgbClr val="FFC000"/>
                </a:solidFill>
              </a:rPr>
              <a:t>P(</a:t>
            </a:r>
            <a:r>
              <a:rPr lang="en-IN" dirty="0" err="1">
                <a:solidFill>
                  <a:srgbClr val="FFC000"/>
                </a:solidFill>
              </a:rPr>
              <a:t>x∣Class</a:t>
            </a:r>
            <a:r>
              <a:rPr lang="en-IN" dirty="0">
                <a:solidFill>
                  <a:srgbClr val="FFC000"/>
                </a:solidFill>
              </a:rPr>
              <a:t>)= 1/ sqrt( 2</a:t>
            </a:r>
            <a:r>
              <a:rPr lang="el-GR" dirty="0">
                <a:solidFill>
                  <a:srgbClr val="FFC000"/>
                </a:solidFill>
              </a:rPr>
              <a:t>πσ</a:t>
            </a:r>
            <a:r>
              <a:rPr lang="el-GR" baseline="30000" dirty="0">
                <a:solidFill>
                  <a:srgbClr val="FFC000"/>
                </a:solidFill>
              </a:rPr>
              <a:t>2</a:t>
            </a:r>
            <a:r>
              <a:rPr lang="en-IN" dirty="0">
                <a:solidFill>
                  <a:srgbClr val="FFC000"/>
                </a:solidFill>
              </a:rPr>
              <a:t>)</a:t>
            </a:r>
            <a:r>
              <a:rPr lang="el-GR" dirty="0">
                <a:solidFill>
                  <a:srgbClr val="FFC000"/>
                </a:solidFill>
              </a:rPr>
              <a:t>​</a:t>
            </a:r>
            <a:r>
              <a:rPr lang="en-IN" dirty="0">
                <a:solidFill>
                  <a:srgbClr val="FFC000"/>
                </a:solidFill>
              </a:rPr>
              <a:t>   * </a:t>
            </a:r>
            <a:r>
              <a:rPr lang="el-GR" dirty="0">
                <a:solidFill>
                  <a:srgbClr val="FFC000"/>
                </a:solidFill>
              </a:rPr>
              <a:t>​</a:t>
            </a:r>
            <a:r>
              <a:rPr lang="en-IN" dirty="0">
                <a:solidFill>
                  <a:srgbClr val="FFC000"/>
                </a:solidFill>
              </a:rPr>
              <a:t>pow (e, - </a:t>
            </a:r>
            <a:r>
              <a:rPr lang="el-GR" dirty="0">
                <a:solidFill>
                  <a:srgbClr val="FFC000"/>
                </a:solidFill>
              </a:rPr>
              <a:t>(</a:t>
            </a:r>
            <a:r>
              <a:rPr lang="en-IN" dirty="0">
                <a:solidFill>
                  <a:srgbClr val="FFC000"/>
                </a:solidFill>
              </a:rPr>
              <a:t>x−</a:t>
            </a:r>
            <a:r>
              <a:rPr lang="el-GR" dirty="0">
                <a:solidFill>
                  <a:srgbClr val="FFC000"/>
                </a:solidFill>
              </a:rPr>
              <a:t>μ)</a:t>
            </a:r>
            <a:r>
              <a:rPr lang="el-GR" baseline="30000" dirty="0">
                <a:solidFill>
                  <a:srgbClr val="FFC000"/>
                </a:solidFill>
              </a:rPr>
              <a:t>2​</a:t>
            </a:r>
            <a:r>
              <a:rPr lang="en-IN" baseline="30000" dirty="0">
                <a:solidFill>
                  <a:srgbClr val="FFC000"/>
                </a:solidFill>
              </a:rPr>
              <a:t> </a:t>
            </a:r>
            <a:r>
              <a:rPr lang="en-IN" dirty="0">
                <a:solidFill>
                  <a:srgbClr val="FFC000"/>
                </a:solidFill>
              </a:rPr>
              <a:t>/ 2</a:t>
            </a:r>
            <a:r>
              <a:rPr lang="el-GR" dirty="0">
                <a:solidFill>
                  <a:srgbClr val="FFC000"/>
                </a:solidFill>
              </a:rPr>
              <a:t>σ</a:t>
            </a:r>
            <a:r>
              <a:rPr lang="el-GR" baseline="30000" dirty="0">
                <a:solidFill>
                  <a:srgbClr val="FFC000"/>
                </a:solidFill>
              </a:rPr>
              <a:t>2</a:t>
            </a:r>
            <a:r>
              <a:rPr lang="en-IN" dirty="0">
                <a:solidFill>
                  <a:srgbClr val="FFC000"/>
                </a:solidFill>
              </a:rPr>
              <a:t>) </a:t>
            </a:r>
          </a:p>
          <a:p>
            <a:pPr marL="0" indent="0">
              <a:buNone/>
            </a:pPr>
            <a:r>
              <a:rPr lang="en-US" dirty="0"/>
              <a:t>where: μ= mean of feature values for that class, σ^2 = variance of feature values for that class,</a:t>
            </a:r>
          </a:p>
          <a:p>
            <a:r>
              <a:rPr lang="en-US" dirty="0"/>
              <a:t>x = observed feature value</a:t>
            </a:r>
          </a:p>
          <a:p>
            <a:r>
              <a:rPr lang="en-IN" b="1" dirty="0">
                <a:solidFill>
                  <a:srgbClr val="FFC000"/>
                </a:solidFill>
              </a:rPr>
              <a:t>Step 3</a:t>
            </a:r>
            <a:r>
              <a:rPr lang="en-IN" dirty="0">
                <a:solidFill>
                  <a:srgbClr val="FFC000"/>
                </a:solidFill>
              </a:rPr>
              <a:t>: Multiply Probabilities </a:t>
            </a:r>
            <a:r>
              <a:rPr lang="en-IN" dirty="0"/>
              <a:t>- </a:t>
            </a:r>
            <a:r>
              <a:rPr lang="en-US" dirty="0"/>
              <a:t>Since it assumes </a:t>
            </a:r>
            <a:r>
              <a:rPr lang="en-US" b="1" dirty="0"/>
              <a:t>independence</a:t>
            </a:r>
            <a:r>
              <a:rPr lang="en-US" dirty="0"/>
              <a:t>, it multiplies probabilities for each feature: </a:t>
            </a:r>
            <a:r>
              <a:rPr lang="en-IN" dirty="0">
                <a:solidFill>
                  <a:srgbClr val="FFC000"/>
                </a:solidFill>
              </a:rPr>
              <a:t>P(</a:t>
            </a:r>
            <a:r>
              <a:rPr lang="en-IN" dirty="0" err="1">
                <a:solidFill>
                  <a:srgbClr val="FFC000"/>
                </a:solidFill>
              </a:rPr>
              <a:t>Class∣Age,Fare</a:t>
            </a:r>
            <a:r>
              <a:rPr lang="en-IN" dirty="0">
                <a:solidFill>
                  <a:srgbClr val="FFC000"/>
                </a:solidFill>
              </a:rPr>
              <a:t>)  ∝   P(</a:t>
            </a:r>
            <a:r>
              <a:rPr lang="en-IN" dirty="0" err="1">
                <a:solidFill>
                  <a:srgbClr val="FFC000"/>
                </a:solidFill>
              </a:rPr>
              <a:t>Age∣Class</a:t>
            </a:r>
            <a:r>
              <a:rPr lang="en-IN" dirty="0">
                <a:solidFill>
                  <a:srgbClr val="FFC000"/>
                </a:solidFill>
              </a:rPr>
              <a:t>)  ×  P(</a:t>
            </a:r>
            <a:r>
              <a:rPr lang="en-IN" dirty="0" err="1">
                <a:solidFill>
                  <a:srgbClr val="FFC000"/>
                </a:solidFill>
              </a:rPr>
              <a:t>Fare∣Class</a:t>
            </a:r>
            <a:r>
              <a:rPr lang="en-IN" dirty="0">
                <a:solidFill>
                  <a:srgbClr val="FFC000"/>
                </a:solidFill>
              </a:rPr>
              <a:t>)  ×  P(Class)</a:t>
            </a:r>
          </a:p>
          <a:p>
            <a:r>
              <a:rPr lang="en-US" b="1" dirty="0">
                <a:solidFill>
                  <a:srgbClr val="FFC000"/>
                </a:solidFill>
              </a:rPr>
              <a:t>Step 4: Pick the Highest Probability</a:t>
            </a:r>
          </a:p>
          <a:p>
            <a:r>
              <a:rPr lang="en-US" dirty="0"/>
              <a:t>Finally, it compares posterior probabilities for each class and picks the larger one:</a:t>
            </a:r>
          </a:p>
          <a:p>
            <a:r>
              <a:rPr lang="en-US" dirty="0"/>
              <a:t>👉 If P(Survived=1∣X)&gt;P(Survived=0∣X)		 predict </a:t>
            </a:r>
            <a:r>
              <a:rPr lang="en-US" b="1" dirty="0"/>
              <a:t>Survived</a:t>
            </a:r>
            <a:r>
              <a:rPr lang="en-US" dirty="0"/>
              <a:t>.</a:t>
            </a:r>
          </a:p>
          <a:p>
            <a:endParaRPr lang="en-IN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559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A2AF-1A9E-A174-82FA-24C7FE6B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Lazy learning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66D6-5B16-EB3A-4B7C-041DAB8A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Lazy learning is a fascinating approach in machine learning where the </a:t>
            </a:r>
            <a:r>
              <a:rPr lang="en-US" dirty="0">
                <a:solidFill>
                  <a:srgbClr val="FFC000"/>
                </a:solidFill>
              </a:rPr>
              <a:t>model delays generalization</a:t>
            </a:r>
            <a:r>
              <a:rPr lang="en-US" dirty="0"/>
              <a:t> until it’s absolutely necessary — that is, until a query arrives.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Instead of building a predictive model during training, </a:t>
            </a:r>
            <a:r>
              <a:rPr lang="en-US" dirty="0">
                <a:solidFill>
                  <a:srgbClr val="FFC000"/>
                </a:solidFill>
              </a:rPr>
              <a:t>it simply stores the data and waits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When a new input comes in, it computes the </a:t>
            </a:r>
            <a:r>
              <a:rPr lang="en-US" dirty="0">
                <a:solidFill>
                  <a:srgbClr val="FFC000"/>
                </a:solidFill>
              </a:rPr>
              <a:t>output based on the stored data</a:t>
            </a:r>
            <a:r>
              <a:rPr lang="en-US" dirty="0"/>
              <a:t>.</a:t>
            </a:r>
            <a:endParaRPr lang="en-IN" dirty="0"/>
          </a:p>
          <a:p>
            <a:pPr algn="just">
              <a:lnSpc>
                <a:spcPct val="150000"/>
              </a:lnSpc>
            </a:pPr>
            <a:r>
              <a:rPr lang="en-US" dirty="0"/>
              <a:t>Here, the model </a:t>
            </a:r>
            <a:r>
              <a:rPr lang="en-US" dirty="0">
                <a:solidFill>
                  <a:srgbClr val="FFC000"/>
                </a:solidFill>
              </a:rPr>
              <a:t>doesn’t learn </a:t>
            </a:r>
            <a:r>
              <a:rPr lang="en-US" dirty="0"/>
              <a:t>any parameters — it just </a:t>
            </a:r>
            <a:r>
              <a:rPr lang="en-US" dirty="0">
                <a:solidFill>
                  <a:srgbClr val="FFC000"/>
                </a:solidFill>
              </a:rPr>
              <a:t>memorizes the data</a:t>
            </a:r>
            <a:r>
              <a:rPr lang="en-US" dirty="0"/>
              <a:t> and uses it when needed.</a:t>
            </a:r>
          </a:p>
        </p:txBody>
      </p:sp>
    </p:spTree>
    <p:extLst>
      <p:ext uri="{BB962C8B-B14F-4D97-AF65-F5344CB8AC3E}">
        <p14:creationId xmlns:p14="http://schemas.microsoft.com/office/powerpoint/2010/main" val="191021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2D2C-2A14-602D-F058-442FAB48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54758"/>
            <a:ext cx="10353761" cy="932597"/>
          </a:xfrm>
        </p:spPr>
        <p:txBody>
          <a:bodyPr/>
          <a:lstStyle/>
          <a:p>
            <a:r>
              <a:rPr lang="en-IN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3D8DA-BE6D-526C-0C12-9AA5454E4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98645"/>
            <a:ext cx="10353762" cy="4692555"/>
          </a:xfrm>
        </p:spPr>
        <p:txBody>
          <a:bodyPr/>
          <a:lstStyle/>
          <a:p>
            <a:r>
              <a:rPr lang="en-US" dirty="0"/>
              <a:t>A table that shows how well a classification model performed by comparing:</a:t>
            </a:r>
          </a:p>
          <a:p>
            <a:pPr lvl="1"/>
            <a:r>
              <a:rPr lang="en-US" b="1" dirty="0"/>
              <a:t>True Labels (actual values)</a:t>
            </a:r>
            <a:endParaRPr lang="en-US" dirty="0"/>
          </a:p>
          <a:p>
            <a:pPr lvl="1"/>
            <a:r>
              <a:rPr lang="en-US" b="1" dirty="0"/>
              <a:t>Predicted Labels (what the model guessed)</a:t>
            </a:r>
            <a:endParaRPr lang="en-US" dirty="0"/>
          </a:p>
          <a:p>
            <a:r>
              <a:rPr lang="en-US" dirty="0"/>
              <a:t>It breaks predictions into 4 categories: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D08668-8401-64A0-E788-51C2B2D16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41554"/>
              </p:ext>
            </p:extLst>
          </p:nvPr>
        </p:nvGraphicFramePr>
        <p:xfrm>
          <a:off x="1018315" y="3159760"/>
          <a:ext cx="10012117" cy="29184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403487">
                  <a:extLst>
                    <a:ext uri="{9D8B030D-6E8A-4147-A177-3AD203B41FA5}">
                      <a16:colId xmlns:a16="http://schemas.microsoft.com/office/drawing/2014/main" val="81588572"/>
                    </a:ext>
                  </a:extLst>
                </a:gridCol>
                <a:gridCol w="4578827">
                  <a:extLst>
                    <a:ext uri="{9D8B030D-6E8A-4147-A177-3AD203B41FA5}">
                      <a16:colId xmlns:a16="http://schemas.microsoft.com/office/drawing/2014/main" val="2328117583"/>
                    </a:ext>
                  </a:extLst>
                </a:gridCol>
                <a:gridCol w="3029803">
                  <a:extLst>
                    <a:ext uri="{9D8B030D-6E8A-4147-A177-3AD203B41FA5}">
                      <a16:colId xmlns:a16="http://schemas.microsoft.com/office/drawing/2014/main" val="1601310536"/>
                    </a:ext>
                  </a:extLst>
                </a:gridCol>
              </a:tblGrid>
              <a:tr h="3359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700">
                          <a:solidFill>
                            <a:srgbClr val="FFC000"/>
                          </a:solidFill>
                        </a:rPr>
                        <a:t>Term</a:t>
                      </a:r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700">
                          <a:solidFill>
                            <a:srgbClr val="FFC000"/>
                          </a:solidFill>
                        </a:rPr>
                        <a:t>Meaning</a:t>
                      </a:r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700" dirty="0">
                          <a:solidFill>
                            <a:srgbClr val="FFC000"/>
                          </a:solidFill>
                        </a:rPr>
                        <a:t>Example (Titanic)</a:t>
                      </a:r>
                    </a:p>
                  </a:txBody>
                  <a:tcPr marL="83993" marR="83993" marT="41997" marB="41997" anchor="ctr"/>
                </a:tc>
                <a:extLst>
                  <a:ext uri="{0D108BD9-81ED-4DB2-BD59-A6C34878D82A}">
                    <a16:rowId xmlns:a16="http://schemas.microsoft.com/office/drawing/2014/main" val="3057930394"/>
                  </a:ext>
                </a:extLst>
              </a:tr>
              <a:tr h="6169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True</a:t>
                      </a:r>
                      <a:r>
                        <a:rPr lang="en-IN" sz="1700" b="1" dirty="0"/>
                        <a:t> Positive (TP)</a:t>
                      </a:r>
                      <a:endParaRPr lang="en-IN" sz="1700" dirty="0"/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Model predicted </a:t>
                      </a:r>
                      <a:r>
                        <a:rPr lang="en-US" sz="1700" b="1" dirty="0"/>
                        <a:t>Survived (1)</a:t>
                      </a:r>
                      <a:r>
                        <a:rPr lang="en-US" sz="1700" dirty="0"/>
                        <a:t> and </a:t>
                      </a:r>
                    </a:p>
                    <a:p>
                      <a:pPr>
                        <a:buNone/>
                      </a:pPr>
                      <a:r>
                        <a:rPr lang="en-US" sz="1700" dirty="0"/>
                        <a:t>the passenger actually </a:t>
                      </a:r>
                      <a:r>
                        <a:rPr lang="en-US" sz="1700" b="1" dirty="0"/>
                        <a:t>Survived</a:t>
                      </a:r>
                      <a:endParaRPr lang="en-US" sz="1700" dirty="0"/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Correct survivor</a:t>
                      </a:r>
                    </a:p>
                  </a:txBody>
                  <a:tcPr marL="83993" marR="83993" marT="41997" marB="41997" anchor="ctr"/>
                </a:tc>
                <a:extLst>
                  <a:ext uri="{0D108BD9-81ED-4DB2-BD59-A6C34878D82A}">
                    <a16:rowId xmlns:a16="http://schemas.microsoft.com/office/drawing/2014/main" val="1858808114"/>
                  </a:ext>
                </a:extLst>
              </a:tr>
              <a:tr h="6482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kern="12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IN" sz="1700" b="1" dirty="0"/>
                        <a:t> Negative (TN)</a:t>
                      </a:r>
                      <a:endParaRPr lang="en-IN" sz="1700" dirty="0"/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Model predicted </a:t>
                      </a:r>
                      <a:r>
                        <a:rPr lang="en-US" sz="1700" b="1" dirty="0"/>
                        <a:t>Not Survived (0)</a:t>
                      </a:r>
                      <a:r>
                        <a:rPr lang="en-US" sz="1700" dirty="0"/>
                        <a:t> and </a:t>
                      </a:r>
                    </a:p>
                    <a:p>
                      <a:pPr>
                        <a:buNone/>
                      </a:pPr>
                      <a:r>
                        <a:rPr lang="en-US" sz="1700" dirty="0"/>
                        <a:t>passenger actually </a:t>
                      </a:r>
                      <a:r>
                        <a:rPr lang="en-US" sz="1700" b="1" dirty="0"/>
                        <a:t>Not Survived</a:t>
                      </a:r>
                      <a:endParaRPr lang="en-US" sz="1700" dirty="0"/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Correct non-survivor</a:t>
                      </a:r>
                    </a:p>
                  </a:txBody>
                  <a:tcPr marL="83993" marR="83993" marT="41997" marB="41997" anchor="ctr"/>
                </a:tc>
                <a:extLst>
                  <a:ext uri="{0D108BD9-81ED-4DB2-BD59-A6C34878D82A}">
                    <a16:rowId xmlns:a16="http://schemas.microsoft.com/office/drawing/2014/main" val="3235081214"/>
                  </a:ext>
                </a:extLst>
              </a:tr>
              <a:tr h="6141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kern="1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en-IN" sz="1700" b="1" dirty="0"/>
                        <a:t> Positive (FP)</a:t>
                      </a:r>
                      <a:endParaRPr lang="en-IN" sz="1700" dirty="0"/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Model predicted </a:t>
                      </a:r>
                      <a:r>
                        <a:rPr lang="en-US" sz="1700" b="1" dirty="0"/>
                        <a:t>Survived (1)</a:t>
                      </a:r>
                      <a:r>
                        <a:rPr lang="en-US" sz="1700" dirty="0"/>
                        <a:t> but </a:t>
                      </a:r>
                    </a:p>
                    <a:p>
                      <a:pPr>
                        <a:buNone/>
                      </a:pPr>
                      <a:r>
                        <a:rPr lang="en-US" sz="1700" dirty="0"/>
                        <a:t>passenger actually </a:t>
                      </a:r>
                      <a:r>
                        <a:rPr lang="en-US" sz="1700" b="1" dirty="0"/>
                        <a:t>Not Survived</a:t>
                      </a:r>
                      <a:endParaRPr lang="en-US" sz="1700" dirty="0"/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Wrongly predicted survival</a:t>
                      </a:r>
                    </a:p>
                  </a:txBody>
                  <a:tcPr marL="83993" marR="83993" marT="41997" marB="41997" anchor="ctr"/>
                </a:tc>
                <a:extLst>
                  <a:ext uri="{0D108BD9-81ED-4DB2-BD59-A6C34878D82A}">
                    <a16:rowId xmlns:a16="http://schemas.microsoft.com/office/drawing/2014/main" val="2098531597"/>
                  </a:ext>
                </a:extLst>
              </a:tr>
              <a:tr h="696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kern="1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en-IN" sz="1700" b="1" dirty="0"/>
                        <a:t> Negative (FN)</a:t>
                      </a:r>
                      <a:endParaRPr lang="en-IN" sz="1700" dirty="0"/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Model predicted </a:t>
                      </a:r>
                      <a:r>
                        <a:rPr lang="en-US" sz="1700" b="1" dirty="0"/>
                        <a:t>Not Survived (0)</a:t>
                      </a:r>
                      <a:r>
                        <a:rPr lang="en-US" sz="1700" dirty="0"/>
                        <a:t> </a:t>
                      </a:r>
                    </a:p>
                    <a:p>
                      <a:pPr>
                        <a:buNone/>
                      </a:pPr>
                      <a:r>
                        <a:rPr lang="en-US" sz="1700" dirty="0"/>
                        <a:t>but passenger actually </a:t>
                      </a:r>
                      <a:r>
                        <a:rPr lang="en-US" sz="1700" b="1" dirty="0"/>
                        <a:t>Survived</a:t>
                      </a:r>
                      <a:endParaRPr lang="en-US" sz="1700" dirty="0"/>
                    </a:p>
                  </a:txBody>
                  <a:tcPr marL="83993" marR="83993" marT="41997" marB="41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dirty="0"/>
                        <a:t>Missed a survivor</a:t>
                      </a:r>
                    </a:p>
                  </a:txBody>
                  <a:tcPr marL="83993" marR="83993" marT="41997" marB="41997" anchor="ctr"/>
                </a:tc>
                <a:extLst>
                  <a:ext uri="{0D108BD9-81ED-4DB2-BD59-A6C34878D82A}">
                    <a16:rowId xmlns:a16="http://schemas.microsoft.com/office/drawing/2014/main" val="294948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348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855E-0E3C-B5B8-E693-3D6DC751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195" y="295701"/>
            <a:ext cx="4922925" cy="1326321"/>
          </a:xfrm>
        </p:spPr>
        <p:txBody>
          <a:bodyPr/>
          <a:lstStyle/>
          <a:p>
            <a:r>
              <a:rPr lang="en-IN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A476B-02A3-C1A0-A468-2D7DA941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9" y="2810307"/>
            <a:ext cx="4922924" cy="3991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68F0CE-4A4B-AEBF-8405-4E7F8E02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60" y="453789"/>
            <a:ext cx="3505689" cy="20005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066FAFE-A5A9-272D-041D-A3181B0B7E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07921" y="1416136"/>
            <a:ext cx="6602740" cy="34163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TN = 83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83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passengers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correctly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predicted as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Not Survived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effectLst/>
                <a:latin typeface="Arial" panose="020B0604020202020204" pitchFamily="34" charset="0"/>
              </a:rPr>
              <a:t>TP = 53</a:t>
            </a:r>
            <a:r>
              <a:rPr lang="en-US" altLang="en-US" sz="1800" dirty="0">
                <a:effectLst/>
                <a:latin typeface="Arial" panose="020B0604020202020204" pitchFamily="34" charset="0"/>
              </a:rPr>
              <a:t> →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53</a:t>
            </a:r>
            <a:r>
              <a:rPr lang="en-US" altLang="en-US" sz="1800" dirty="0">
                <a:effectLst/>
                <a:latin typeface="Arial" panose="020B0604020202020204" pitchFamily="34" charset="0"/>
              </a:rPr>
              <a:t> passengers </a:t>
            </a:r>
            <a:r>
              <a:rPr lang="en-US" altLang="en-US" sz="180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correctly</a:t>
            </a:r>
            <a:r>
              <a:rPr lang="en-US" altLang="en-US" sz="1800" dirty="0">
                <a:effectLst/>
                <a:latin typeface="Arial" panose="020B0604020202020204" pitchFamily="34" charset="0"/>
              </a:rPr>
              <a:t> predicted as </a:t>
            </a:r>
            <a:r>
              <a:rPr lang="en-US" altLang="en-US" sz="1800" i="1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Survived</a:t>
            </a:r>
            <a:r>
              <a:rPr lang="en-US" altLang="en-US" sz="1800" dirty="0"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FP = 22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22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passengers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wrongly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predicted as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Survived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they didn’t.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FN = 21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21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passengers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wrongly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predicted as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Not Survived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they actually did survive.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C992ECD-4746-C012-69A5-2CFBA62FA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921" y="5182018"/>
            <a:ext cx="6602740" cy="115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diagonal numbers (83, 53)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correct predictions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off-diagonal numbers (22, 21)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mistakes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dark color on diagonal = better model.</a:t>
            </a:r>
          </a:p>
        </p:txBody>
      </p:sp>
    </p:spTree>
    <p:extLst>
      <p:ext uri="{BB962C8B-B14F-4D97-AF65-F5344CB8AC3E}">
        <p14:creationId xmlns:p14="http://schemas.microsoft.com/office/powerpoint/2010/main" val="1228767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7E9F-4759-FB50-4569-0A445E707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77589"/>
            <a:ext cx="10353761" cy="1000836"/>
          </a:xfrm>
        </p:spPr>
        <p:txBody>
          <a:bodyPr/>
          <a:lstStyle/>
          <a:p>
            <a:r>
              <a:rPr lang="en-IN" dirty="0"/>
              <a:t>Metrics from this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F96D-FD16-1C5E-3B93-D3CEAF965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4430"/>
            <a:ext cx="10353762" cy="5124734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Accuracy</a:t>
            </a:r>
            <a:endParaRPr lang="en-IN" dirty="0">
              <a:solidFill>
                <a:srgbClr val="FFC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Accuracy=(TP+TN)/ (TP+TN+FP+FN)</a:t>
            </a:r>
            <a:r>
              <a:rPr lang="en-IN" dirty="0"/>
              <a:t> =(83+53) /(83+22+21+53) =136/179 ≈0.76 </a:t>
            </a:r>
          </a:p>
          <a:p>
            <a:r>
              <a:rPr lang="en-IN" dirty="0"/>
              <a:t>👉 So the model is about </a:t>
            </a:r>
            <a:r>
              <a:rPr lang="en-IN" b="1" dirty="0"/>
              <a:t>76% accurate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FFC000"/>
                </a:solidFill>
              </a:rPr>
              <a:t>Precision (for Survived = 1)</a:t>
            </a:r>
            <a:endParaRPr lang="en-IN" dirty="0">
              <a:solidFill>
                <a:srgbClr val="FFC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Precision=TP/ (TP+FP) </a:t>
            </a:r>
            <a:r>
              <a:rPr lang="en-IN" dirty="0"/>
              <a:t>=53/(53+22) =53/75 ≈0.71 </a:t>
            </a:r>
          </a:p>
          <a:p>
            <a:r>
              <a:rPr lang="en-IN" dirty="0"/>
              <a:t>👉 Out of all predicted survivors, </a:t>
            </a:r>
            <a:r>
              <a:rPr lang="en-IN" b="1" dirty="0"/>
              <a:t>71% were correct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FFC000"/>
                </a:solidFill>
              </a:rPr>
              <a:t>Recall (Sensitivity)</a:t>
            </a:r>
            <a:endParaRPr lang="en-IN" dirty="0">
              <a:solidFill>
                <a:srgbClr val="FFC000"/>
              </a:solidFill>
            </a:endParaRPr>
          </a:p>
          <a:p>
            <a:r>
              <a:rPr lang="en-IN" dirty="0"/>
              <a:t>Recall=TP/ (TP+FN) =53/ (53+21)= 53/74 ≈0.72 </a:t>
            </a:r>
          </a:p>
          <a:p>
            <a:r>
              <a:rPr lang="en-IN" dirty="0"/>
              <a:t>👉 The model correctly identified </a:t>
            </a:r>
            <a:r>
              <a:rPr lang="en-IN" b="1" dirty="0"/>
              <a:t>72% of real survivors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rgbClr val="FFC000"/>
                </a:solidFill>
              </a:rPr>
              <a:t>F1 Score (balance of Precision &amp; Recall)</a:t>
            </a:r>
            <a:endParaRPr lang="en-IN" dirty="0">
              <a:solidFill>
                <a:srgbClr val="FFC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F1= (2×Precision×Recall)</a:t>
            </a:r>
            <a:r>
              <a:rPr lang="en-IN" dirty="0"/>
              <a:t>/ (</a:t>
            </a:r>
            <a:r>
              <a:rPr lang="en-IN" dirty="0" err="1"/>
              <a:t>Precision+Recall</a:t>
            </a:r>
            <a:r>
              <a:rPr lang="en-IN" dirty="0"/>
              <a:t>) ≈0.71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8AE2D-0000-7DBF-0EA8-012283A0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462" y="2483897"/>
            <a:ext cx="4455966" cy="689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BAE64-5BFD-67AE-445F-B68578C0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25" y="3503236"/>
            <a:ext cx="3221803" cy="775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DE4EE-304C-8732-AA68-F6BC7A01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735" y="4559139"/>
            <a:ext cx="2788693" cy="8044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651CE-4115-962E-61AD-7BD14446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462" y="5646712"/>
            <a:ext cx="4467367" cy="833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3916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9FB9-A109-3892-FE5F-5849E7A2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✅  KNN vs Naïve Bayes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478F8-21A4-6287-6D87-F4AB625B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KNN</a:t>
            </a:r>
            <a:r>
              <a:rPr lang="en-US" dirty="0"/>
              <a:t> → decision based on similarity (neighbors).</a:t>
            </a:r>
          </a:p>
          <a:p>
            <a:r>
              <a:rPr lang="en-US" b="1" dirty="0" err="1"/>
              <a:t>GaussianNB</a:t>
            </a:r>
            <a:r>
              <a:rPr lang="en-US" dirty="0"/>
              <a:t> → decision based on probability distribution (math).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2031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91FF-C278-8F8C-5D20-AB21C2E1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6363"/>
            <a:ext cx="10353761" cy="1326321"/>
          </a:xfrm>
        </p:spPr>
        <p:txBody>
          <a:bodyPr/>
          <a:lstStyle/>
          <a:p>
            <a:r>
              <a:rPr lang="en-IN" dirty="0"/>
              <a:t>1.2.4🌱 </a:t>
            </a:r>
            <a:r>
              <a:rPr lang="en-US" dirty="0"/>
              <a:t>Divide and Conquer: Decision Trees and Rules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B50DAF-8040-6423-9398-9CEB97BCC8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9363" y="2221735"/>
            <a:ext cx="11170693" cy="38843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A decision tree is a supervised learning algorithm used for </a:t>
            </a:r>
            <a:r>
              <a:rPr lang="en-US" sz="1800" b="1" dirty="0"/>
              <a:t>classification</a:t>
            </a:r>
            <a:r>
              <a:rPr lang="en-US" sz="1800" dirty="0"/>
              <a:t> and </a:t>
            </a:r>
            <a:r>
              <a:rPr lang="en-US" sz="1800" b="1" dirty="0"/>
              <a:t>regression</a:t>
            </a:r>
            <a:r>
              <a:rPr lang="en-US" sz="1800" dirty="0"/>
              <a:t>. 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It splits the dataset into branches based on feature thresholds, aiming to create pure subsets (where most samples belong to one class).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effectLst/>
                <a:latin typeface="Arial" panose="020B0604020202020204" pitchFamily="34" charset="0"/>
              </a:rPr>
              <a:t>A </a:t>
            </a:r>
            <a:r>
              <a:rPr lang="en-US" altLang="en-US" sz="1800" b="1" dirty="0">
                <a:effectLst/>
                <a:latin typeface="Arial" panose="020B0604020202020204" pitchFamily="34" charset="0"/>
              </a:rPr>
              <a:t>Decision Tree</a:t>
            </a:r>
            <a:r>
              <a:rPr lang="en-US" altLang="en-US" sz="1800" dirty="0">
                <a:effectLst/>
                <a:latin typeface="Arial" panose="020B0604020202020204" pitchFamily="34" charset="0"/>
              </a:rPr>
              <a:t> does the same → it splits the dataset step by step into smaller groups until it can make a decision.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effectLst/>
                <a:latin typeface="Arial" panose="020B0604020202020204" pitchFamily="34" charset="0"/>
              </a:rPr>
              <a:t>Each </a:t>
            </a:r>
            <a:r>
              <a:rPr lang="en-US" altLang="en-US" sz="1800" b="1" dirty="0">
                <a:effectLst/>
                <a:latin typeface="Arial" panose="020B0604020202020204" pitchFamily="34" charset="0"/>
              </a:rPr>
              <a:t>split (branch)</a:t>
            </a:r>
            <a:r>
              <a:rPr lang="en-US" altLang="en-US" sz="1800" dirty="0">
                <a:effectLst/>
                <a:latin typeface="Arial" panose="020B0604020202020204" pitchFamily="34" charset="0"/>
              </a:rPr>
              <a:t> is based on a condition (rule).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effectLst/>
                <a:latin typeface="Arial" panose="020B0604020202020204" pitchFamily="34" charset="0"/>
              </a:rPr>
              <a:t>Final outcome is a </a:t>
            </a:r>
            <a:r>
              <a:rPr lang="en-US" altLang="en-US" sz="1800" b="1" dirty="0">
                <a:effectLst/>
                <a:latin typeface="Arial" panose="020B0604020202020204" pitchFamily="34" charset="0"/>
              </a:rPr>
              <a:t>leaf node</a:t>
            </a:r>
            <a:r>
              <a:rPr lang="en-US" altLang="en-US" sz="1800" dirty="0">
                <a:effectLst/>
                <a:latin typeface="Arial" panose="020B0604020202020204" pitchFamily="34" charset="0"/>
              </a:rPr>
              <a:t> (e.g., "Survived" or "Not Survived").</a:t>
            </a:r>
          </a:p>
        </p:txBody>
      </p:sp>
    </p:spTree>
    <p:extLst>
      <p:ext uri="{BB962C8B-B14F-4D97-AF65-F5344CB8AC3E}">
        <p14:creationId xmlns:p14="http://schemas.microsoft.com/office/powerpoint/2010/main" val="444391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14F3-1FB6-9CEB-1D1F-D414E67F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cap="none" dirty="0">
                <a:effectLst/>
                <a:latin typeface="Arial" panose="020B0604020202020204" pitchFamily="34" charset="0"/>
              </a:rPr>
              <a:t>Decision Tree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D4E5-5804-306D-83AC-B9CF8A1B9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7936778" cy="338351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It’s rare for data to be perfectly linearly separable.</a:t>
            </a:r>
          </a:p>
          <a:p>
            <a:r>
              <a:rPr lang="en-US" dirty="0">
                <a:effectLst/>
              </a:rPr>
              <a:t>Often, a single line cannot separate the classes effectively. </a:t>
            </a:r>
          </a:p>
          <a:p>
            <a:r>
              <a:rPr lang="en-US" dirty="0">
                <a:effectLst/>
              </a:rPr>
              <a:t>This is where decision trees come in. </a:t>
            </a:r>
          </a:p>
          <a:p>
            <a:r>
              <a:rPr lang="en-US" dirty="0">
                <a:effectLst/>
              </a:rPr>
              <a:t>By asking a series of questions, a decision tree divides the data in a way that allows us to separate non-linear datasets. </a:t>
            </a:r>
          </a:p>
          <a:p>
            <a:r>
              <a:rPr lang="en-US" dirty="0">
                <a:effectLst/>
              </a:rPr>
              <a:t>The process follows a path through the tree, effectively handling more complex data distributions, as shown in the image below.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8978E90-FE28-7C4D-3570-B63A0925E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092" y="2006218"/>
            <a:ext cx="2368982" cy="21800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E477882-CABD-7274-91AB-3DC40C7B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168" y="4384205"/>
            <a:ext cx="2378906" cy="22587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2D10D6-D3E4-1A73-E9C9-0929FEFF94B7}"/>
              </a:ext>
            </a:extLst>
          </p:cNvPr>
          <p:cNvSpPr txBox="1"/>
          <p:nvPr/>
        </p:nvSpPr>
        <p:spPr>
          <a:xfrm>
            <a:off x="913795" y="5639719"/>
            <a:ext cx="79367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Source: </a:t>
            </a:r>
            <a:r>
              <a:rPr lang="en-IN" dirty="0">
                <a:hlinkClick r:id="rId4"/>
              </a:rPr>
              <a:t>https://blog.gopenai.com/decision-trees-a-deep-dive-into-making-smarter-decisions-b0be706513af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0653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AD3E-E23E-9E2D-066B-E58694F6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39003"/>
            <a:ext cx="10353761" cy="816591"/>
          </a:xfrm>
        </p:spPr>
        <p:txBody>
          <a:bodyPr/>
          <a:lstStyle/>
          <a:p>
            <a:r>
              <a:rPr lang="en-US" dirty="0"/>
              <a:t>🧠 Structure of a Decision Tree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EB94-772E-D02B-5BA4-148C5F6B1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97647"/>
            <a:ext cx="4790881" cy="4091969"/>
          </a:xfrm>
        </p:spPr>
        <p:txBody>
          <a:bodyPr/>
          <a:lstStyle/>
          <a:p>
            <a:r>
              <a:rPr lang="en-US" b="1" dirty="0"/>
              <a:t>Root Node</a:t>
            </a:r>
            <a:r>
              <a:rPr lang="en-US" dirty="0"/>
              <a:t>: The starting point, representing the entire dataset.</a:t>
            </a:r>
          </a:p>
          <a:p>
            <a:r>
              <a:rPr lang="en-US" b="1" dirty="0"/>
              <a:t>Internal Nodes</a:t>
            </a:r>
            <a:r>
              <a:rPr lang="en-US" dirty="0"/>
              <a:t>: Decision points based on feature values.</a:t>
            </a:r>
          </a:p>
          <a:p>
            <a:r>
              <a:rPr lang="en-US" b="1" dirty="0"/>
              <a:t>Branches</a:t>
            </a:r>
            <a:r>
              <a:rPr lang="en-US" dirty="0"/>
              <a:t>: Outcomes of decisions (e.g., "Yes" or "No").</a:t>
            </a:r>
          </a:p>
          <a:p>
            <a:r>
              <a:rPr lang="en-US" b="1" dirty="0"/>
              <a:t>Leaf Nodes</a:t>
            </a:r>
            <a:r>
              <a:rPr lang="en-US" dirty="0"/>
              <a:t>: Final output (class label or predicted value).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C23E5-9932-363D-2948-86361D9B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865" y="1897647"/>
            <a:ext cx="5191988" cy="40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96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7D29-D462-24AA-C6F2-31572C01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vs Limitations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3BBD6-CEE9-FE53-AD85-43B43C45D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✅ Advantages</a:t>
            </a:r>
          </a:p>
          <a:p>
            <a:r>
              <a:rPr lang="en-US" dirty="0"/>
              <a:t>Easy to interpret and visualize</a:t>
            </a:r>
          </a:p>
          <a:p>
            <a:r>
              <a:rPr lang="en-US" dirty="0"/>
              <a:t>Handles both numerical and categorical data</a:t>
            </a:r>
          </a:p>
          <a:p>
            <a:r>
              <a:rPr lang="en-US" dirty="0"/>
              <a:t>Requires little preprocessing</a:t>
            </a:r>
          </a:p>
          <a:p>
            <a:pPr marL="0" indent="0">
              <a:buNone/>
            </a:pPr>
            <a:r>
              <a:rPr lang="en-US" b="1" dirty="0"/>
              <a:t>⚠️ Limitations</a:t>
            </a:r>
          </a:p>
          <a:p>
            <a:r>
              <a:rPr lang="en-US" dirty="0"/>
              <a:t>Prone to overfitting</a:t>
            </a:r>
          </a:p>
          <a:p>
            <a:r>
              <a:rPr lang="en-US" dirty="0"/>
              <a:t>Can be unstable with small data changes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346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E90E-4EDB-6E44-7787-3D0D5835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7651"/>
            <a:ext cx="10353761" cy="869950"/>
          </a:xfrm>
        </p:spPr>
        <p:txBody>
          <a:bodyPr/>
          <a:lstStyle/>
          <a:p>
            <a:r>
              <a:rPr lang="en-IN" dirty="0"/>
              <a:t>Sample Dataset: Play Tennis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AFA037-CAD7-A527-F458-9B673848F3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558451"/>
              </p:ext>
            </p:extLst>
          </p:nvPr>
        </p:nvGraphicFramePr>
        <p:xfrm>
          <a:off x="748695" y="1253490"/>
          <a:ext cx="4375150" cy="25603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3595906801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3234810916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144266514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40791207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 err="1">
                          <a:solidFill>
                            <a:srgbClr val="FFC000"/>
                          </a:solidFill>
                        </a:rPr>
                        <a:t>PlayTennis</a:t>
                      </a:r>
                      <a:endParaRPr lang="en-IN" sz="180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33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2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7305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44959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06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243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783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92BF77-112F-79D6-D473-E41D9C231BEF}"/>
              </a:ext>
            </a:extLst>
          </p:cNvPr>
          <p:cNvSpPr txBox="1"/>
          <p:nvPr/>
        </p:nvSpPr>
        <p:spPr>
          <a:xfrm>
            <a:off x="5461000" y="133418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We’ll build a decision tree using </a:t>
            </a:r>
            <a:r>
              <a:rPr lang="en-US" b="1" dirty="0">
                <a:solidFill>
                  <a:srgbClr val="FFC000"/>
                </a:solidFill>
              </a:rPr>
              <a:t>Gini impurity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the splits are chosen.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to decide the best feature to split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Gini impurity measures how often a randomly chosen element would be incorrectly labeled if it were randomly labeled according to the distribution of labels in the subset.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56ADA2-C305-4974-8C59-5022CCAF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95" y="4095741"/>
            <a:ext cx="2632321" cy="946213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7814B2-E6F5-1B1A-DCEC-6B77B537B9EC}"/>
              </a:ext>
            </a:extLst>
          </p:cNvPr>
          <p:cNvSpPr txBox="1"/>
          <p:nvPr/>
        </p:nvSpPr>
        <p:spPr>
          <a:xfrm>
            <a:off x="3543300" y="40957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Were,  	𝑝𝑖  is the proportion of class 𝑖  in the dataset 𝐷.</a:t>
            </a:r>
          </a:p>
          <a:p>
            <a:pPr>
              <a:buNone/>
            </a:pPr>
            <a:r>
              <a:rPr lang="en-US" dirty="0"/>
              <a:t>		Gini = 0 → Pure node (all samples same class)</a:t>
            </a:r>
          </a:p>
          <a:p>
            <a:pPr>
              <a:buNone/>
            </a:pPr>
            <a:r>
              <a:rPr lang="en-US" dirty="0"/>
              <a:t>		Gini close to 0.5 → Mixed classes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144FC-E59D-04FF-79A0-9BAF6B273882}"/>
              </a:ext>
            </a:extLst>
          </p:cNvPr>
          <p:cNvSpPr txBox="1"/>
          <p:nvPr/>
        </p:nvSpPr>
        <p:spPr>
          <a:xfrm>
            <a:off x="1352550" y="5906770"/>
            <a:ext cx="919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We’ll build a decision tree using </a:t>
            </a:r>
            <a:r>
              <a:rPr lang="en-US" b="1" dirty="0"/>
              <a:t>Gini impurity</a:t>
            </a:r>
            <a:r>
              <a:rPr lang="en-US" dirty="0"/>
              <a:t> to decide the best feature to split 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337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AAE1-FB0C-05F8-2F47-26D74493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3" y="386809"/>
            <a:ext cx="10353761" cy="73660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🔍 Step 1: Gini of the Root Node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9C6ED-99F5-8584-B831-93A1C7D71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1157131"/>
            <a:ext cx="5531455" cy="5969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We have 6 samples:	</a:t>
            </a:r>
            <a:r>
              <a:rPr lang="en-US" b="1" dirty="0">
                <a:solidFill>
                  <a:schemeClr val="tx2"/>
                </a:solidFill>
              </a:rPr>
              <a:t>Yes</a:t>
            </a:r>
            <a:r>
              <a:rPr lang="en-US" dirty="0">
                <a:solidFill>
                  <a:schemeClr val="tx2"/>
                </a:solidFill>
              </a:rPr>
              <a:t>: 3		</a:t>
            </a:r>
            <a:r>
              <a:rPr lang="en-US" b="1" dirty="0">
                <a:solidFill>
                  <a:schemeClr val="tx2"/>
                </a:solidFill>
              </a:rPr>
              <a:t>No</a:t>
            </a:r>
            <a:r>
              <a:rPr lang="en-US" dirty="0">
                <a:solidFill>
                  <a:schemeClr val="tx2"/>
                </a:solidFill>
              </a:rPr>
              <a:t>: 3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1A1A-6D69-E4FA-DFF0-263EC89E82A3}"/>
              </a:ext>
            </a:extLst>
          </p:cNvPr>
          <p:cNvSpPr txBox="1"/>
          <p:nvPr/>
        </p:nvSpPr>
        <p:spPr>
          <a:xfrm>
            <a:off x="139700" y="3429000"/>
            <a:ext cx="11728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🔍 Step 2.1: Try Splitting on “Outlook”</a:t>
            </a:r>
            <a:endParaRPr lang="en-IN" sz="2800" b="1" cap="all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A8397-2F59-7D19-4C79-1E0741A1CE32}"/>
              </a:ext>
            </a:extLst>
          </p:cNvPr>
          <p:cNvSpPr txBox="1"/>
          <p:nvPr/>
        </p:nvSpPr>
        <p:spPr>
          <a:xfrm>
            <a:off x="935038" y="4121002"/>
            <a:ext cx="999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Split by Outlook:	Sunny</a:t>
            </a:r>
            <a:r>
              <a:rPr lang="en-US" dirty="0">
                <a:solidFill>
                  <a:schemeClr val="tx2"/>
                </a:solidFill>
              </a:rPr>
              <a:t> → [No, No]	</a:t>
            </a:r>
            <a:r>
              <a:rPr lang="en-US" b="1" dirty="0">
                <a:solidFill>
                  <a:schemeClr val="tx2"/>
                </a:solidFill>
              </a:rPr>
              <a:t>Overcast</a:t>
            </a:r>
            <a:r>
              <a:rPr lang="en-US" dirty="0">
                <a:solidFill>
                  <a:schemeClr val="tx2"/>
                </a:solidFill>
              </a:rPr>
              <a:t> → [Yes, Yes]	</a:t>
            </a:r>
            <a:r>
              <a:rPr lang="en-US" b="1" dirty="0">
                <a:solidFill>
                  <a:schemeClr val="tx2"/>
                </a:solidFill>
              </a:rPr>
              <a:t>Rain</a:t>
            </a:r>
            <a:r>
              <a:rPr lang="en-US" dirty="0">
                <a:solidFill>
                  <a:schemeClr val="tx2"/>
                </a:solidFill>
              </a:rPr>
              <a:t> → [Yes, No]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7D3F5-A045-A822-8802-DCF71F1AFD6A}"/>
              </a:ext>
            </a:extLst>
          </p:cNvPr>
          <p:cNvSpPr txBox="1"/>
          <p:nvPr/>
        </p:nvSpPr>
        <p:spPr>
          <a:xfrm>
            <a:off x="935038" y="4592873"/>
            <a:ext cx="10990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🌞</a:t>
            </a:r>
            <a:r>
              <a:rPr lang="en-IN" b="1" dirty="0"/>
              <a:t> Sunny (2 No): </a:t>
            </a:r>
            <a:r>
              <a:rPr lang="en-IN" dirty="0"/>
              <a:t>		</a:t>
            </a:r>
            <a:r>
              <a:rPr lang="en-IN" dirty="0" err="1"/>
              <a:t>Gini</a:t>
            </a:r>
            <a:r>
              <a:rPr lang="en-IN" baseline="-25000" dirty="0" err="1"/>
              <a:t>Sunny</a:t>
            </a:r>
            <a:r>
              <a:rPr lang="en-IN" baseline="-25000" dirty="0"/>
              <a:t>			</a:t>
            </a:r>
            <a:r>
              <a:rPr lang="en-IN" dirty="0"/>
              <a:t>=1−(1)</a:t>
            </a:r>
            <a:r>
              <a:rPr lang="en-IN" baseline="30000" dirty="0"/>
              <a:t>2</a:t>
            </a:r>
            <a:r>
              <a:rPr lang="en-IN" dirty="0"/>
              <a:t>−(0)</a:t>
            </a:r>
            <a:r>
              <a:rPr lang="en-IN" baseline="30000" dirty="0"/>
              <a:t>2							</a:t>
            </a:r>
            <a:r>
              <a:rPr lang="en-IN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53575-A911-8434-F504-40BCAEF17751}"/>
              </a:ext>
            </a:extLst>
          </p:cNvPr>
          <p:cNvSpPr txBox="1"/>
          <p:nvPr/>
        </p:nvSpPr>
        <p:spPr>
          <a:xfrm>
            <a:off x="935038" y="4962205"/>
            <a:ext cx="10990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☁️ </a:t>
            </a:r>
            <a:r>
              <a:rPr lang="en-IN" b="1" dirty="0"/>
              <a:t>Overcast (2 Yes)</a:t>
            </a:r>
            <a:r>
              <a:rPr lang="en-IN" dirty="0"/>
              <a:t>:  	</a:t>
            </a:r>
            <a:r>
              <a:rPr lang="en-IN" dirty="0" err="1"/>
              <a:t>Gini</a:t>
            </a:r>
            <a:r>
              <a:rPr lang="en-IN" baseline="-25000" dirty="0" err="1"/>
              <a:t>Overcast</a:t>
            </a:r>
            <a:r>
              <a:rPr lang="en-IN" baseline="-25000" dirty="0"/>
              <a:t>		</a:t>
            </a:r>
            <a:r>
              <a:rPr lang="en-IN" dirty="0"/>
              <a:t>=1−(1)</a:t>
            </a:r>
            <a:r>
              <a:rPr lang="en-IN" baseline="30000" dirty="0"/>
              <a:t>2</a:t>
            </a:r>
            <a:r>
              <a:rPr lang="en-IN" dirty="0"/>
              <a:t>−(0)</a:t>
            </a:r>
            <a:r>
              <a:rPr lang="en-IN" baseline="30000" dirty="0"/>
              <a:t>2							</a:t>
            </a:r>
            <a:r>
              <a:rPr lang="en-IN" dirty="0"/>
              <a:t>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CB6043-D634-BA39-FF97-8F4D927CEA6A}"/>
              </a:ext>
            </a:extLst>
          </p:cNvPr>
          <p:cNvSpPr txBox="1"/>
          <p:nvPr/>
        </p:nvSpPr>
        <p:spPr>
          <a:xfrm>
            <a:off x="935038" y="5365259"/>
            <a:ext cx="10990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🌧️ </a:t>
            </a:r>
            <a:r>
              <a:rPr lang="en-US" b="1" dirty="0"/>
              <a:t>Rain (1 Yes, 1 No)</a:t>
            </a:r>
            <a:r>
              <a:rPr lang="en-US" dirty="0"/>
              <a:t>: 	</a:t>
            </a:r>
            <a:r>
              <a:rPr lang="en-IN" dirty="0" err="1"/>
              <a:t>Gini</a:t>
            </a:r>
            <a:r>
              <a:rPr lang="en-IN" baseline="-25000" dirty="0" err="1"/>
              <a:t>Rain</a:t>
            </a:r>
            <a:r>
              <a:rPr lang="en-IN" baseline="-25000" dirty="0"/>
              <a:t>			</a:t>
            </a:r>
            <a:r>
              <a:rPr lang="en-IN" dirty="0"/>
              <a:t>=1−(1/2)</a:t>
            </a:r>
            <a:r>
              <a:rPr lang="en-IN" baseline="30000" dirty="0"/>
              <a:t>2</a:t>
            </a:r>
            <a:r>
              <a:rPr lang="en-IN" dirty="0"/>
              <a:t>−(1/2)</a:t>
            </a:r>
            <a:r>
              <a:rPr lang="en-IN" baseline="30000" dirty="0"/>
              <a:t>2</a:t>
            </a:r>
            <a:r>
              <a:rPr lang="en-IN" dirty="0"/>
              <a:t>=1−0.25−0.25			=0.5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EFA90A-D05F-6A89-CAF7-AF3160BC265E}"/>
              </a:ext>
            </a:extLst>
          </p:cNvPr>
          <p:cNvSpPr txBox="1"/>
          <p:nvPr/>
        </p:nvSpPr>
        <p:spPr>
          <a:xfrm>
            <a:off x="492126" y="5817104"/>
            <a:ext cx="11433174" cy="3693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Weighted Gini After Split: 		</a:t>
            </a:r>
            <a:r>
              <a:rPr lang="en-US" dirty="0" err="1"/>
              <a:t>Gini</a:t>
            </a:r>
            <a:r>
              <a:rPr lang="en-US" baseline="-25000" dirty="0" err="1"/>
              <a:t>Outlook</a:t>
            </a:r>
            <a:r>
              <a:rPr lang="en-US" baseline="-25000" dirty="0"/>
              <a:t>		</a:t>
            </a:r>
            <a:r>
              <a:rPr lang="en-US" dirty="0"/>
              <a:t>= 2/6*0 + 2/6*0 + 2/6*0.5 				= 0.167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06258-984A-DF60-C20F-72A766F7B026}"/>
              </a:ext>
            </a:extLst>
          </p:cNvPr>
          <p:cNvSpPr txBox="1"/>
          <p:nvPr/>
        </p:nvSpPr>
        <p:spPr>
          <a:xfrm>
            <a:off x="492126" y="6244075"/>
            <a:ext cx="11433174" cy="3693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Gini Gain</a:t>
            </a:r>
            <a:r>
              <a:rPr lang="en-IN" dirty="0"/>
              <a:t>: 					</a:t>
            </a:r>
            <a:r>
              <a:rPr lang="en-US" dirty="0" err="1"/>
              <a:t>Gain</a:t>
            </a:r>
            <a:r>
              <a:rPr lang="en-US" baseline="-25000" dirty="0" err="1"/>
              <a:t>Outlook</a:t>
            </a:r>
            <a:r>
              <a:rPr lang="en-US" baseline="-25000" dirty="0"/>
              <a:t>		</a:t>
            </a:r>
            <a:r>
              <a:rPr lang="en-US" dirty="0"/>
              <a:t>=</a:t>
            </a:r>
            <a:r>
              <a:rPr lang="en-US" dirty="0" err="1"/>
              <a:t>Gini</a:t>
            </a:r>
            <a:r>
              <a:rPr lang="en-US" baseline="-25000" dirty="0" err="1"/>
              <a:t>root</a:t>
            </a:r>
            <a:r>
              <a:rPr lang="en-US" dirty="0" err="1"/>
              <a:t>−Gini</a:t>
            </a:r>
            <a:r>
              <a:rPr lang="en-US" baseline="-25000" dirty="0" err="1"/>
              <a:t>Outlook</a:t>
            </a:r>
            <a:r>
              <a:rPr lang="en-US" baseline="-25000" dirty="0"/>
              <a:t>		</a:t>
            </a:r>
            <a:r>
              <a:rPr lang="en-US" dirty="0"/>
              <a:t>=0.5−0.167		=0.333</a:t>
            </a:r>
            <a:endParaRPr lang="en-IN" dirty="0"/>
          </a:p>
        </p:txBody>
      </p: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id="{483045D3-5B8C-9540-D328-D441F00C35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9923783"/>
              </p:ext>
            </p:extLst>
          </p:nvPr>
        </p:nvGraphicFramePr>
        <p:xfrm>
          <a:off x="7734300" y="72515"/>
          <a:ext cx="4375150" cy="24993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3595906801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3234810916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144266514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40791207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>
                          <a:solidFill>
                            <a:srgbClr val="FFC000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0" u="sng" dirty="0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>
                          <a:solidFill>
                            <a:srgbClr val="FFC000"/>
                          </a:solidFill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 err="1">
                          <a:solidFill>
                            <a:srgbClr val="FFC000"/>
                          </a:solidFill>
                        </a:rPr>
                        <a:t>PlayTennis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33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2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730500"/>
                  </a:ext>
                </a:extLst>
              </a:tr>
              <a:tr h="195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449599"/>
                  </a:ext>
                </a:extLst>
              </a:tr>
              <a:tr h="28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06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243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7834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3BE573C5-D5F3-A8ED-B3A5-CBF2817F85C3}"/>
              </a:ext>
            </a:extLst>
          </p:cNvPr>
          <p:cNvSpPr txBox="1"/>
          <p:nvPr/>
        </p:nvSpPr>
        <p:spPr>
          <a:xfrm>
            <a:off x="1047750" y="2673475"/>
            <a:ext cx="5381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Gini</a:t>
            </a:r>
            <a:r>
              <a:rPr lang="en-IN" baseline="-25000" dirty="0" err="1"/>
              <a:t>root</a:t>
            </a:r>
            <a:r>
              <a:rPr lang="en-IN" dirty="0"/>
              <a:t>=1−(3/6)</a:t>
            </a:r>
            <a:r>
              <a:rPr lang="en-IN" baseline="30000" dirty="0"/>
              <a:t>2</a:t>
            </a:r>
            <a:r>
              <a:rPr lang="en-IN" dirty="0"/>
              <a:t>−(3/6)</a:t>
            </a:r>
            <a:r>
              <a:rPr lang="en-IN" baseline="30000" dirty="0"/>
              <a:t>2</a:t>
            </a:r>
            <a:r>
              <a:rPr lang="en-IN" dirty="0"/>
              <a:t>=1−0.25−0.25=0.5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DE1226-EA63-B809-16AE-25D7D85F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72" y="1615790"/>
            <a:ext cx="2632321" cy="946213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5595374F-4988-8033-1710-2CBFCC4BC1C8}"/>
              </a:ext>
            </a:extLst>
          </p:cNvPr>
          <p:cNvSpPr/>
          <p:nvPr/>
        </p:nvSpPr>
        <p:spPr>
          <a:xfrm>
            <a:off x="6007100" y="2588422"/>
            <a:ext cx="6184900" cy="1040504"/>
          </a:xfrm>
          <a:prstGeom prst="wedgeRoundRectCallout">
            <a:avLst>
              <a:gd name="adj1" fmla="val -69704"/>
              <a:gd name="adj2" fmla="val 264503"/>
              <a:gd name="adj3" fmla="val 16667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rgbClr val="FF0000"/>
                </a:solidFill>
              </a:rPr>
              <a:t>Total Gini  of node</a:t>
            </a:r>
          </a:p>
          <a:p>
            <a:r>
              <a:rPr lang="en-IN" sz="1400" dirty="0">
                <a:solidFill>
                  <a:srgbClr val="FF0000"/>
                </a:solidFill>
              </a:rPr>
              <a:t>= weighted average Gini impurity  of the Leave</a:t>
            </a:r>
          </a:p>
          <a:p>
            <a:r>
              <a:rPr lang="en-IN" sz="1400" dirty="0">
                <a:solidFill>
                  <a:srgbClr val="FF0000"/>
                </a:solidFill>
              </a:rPr>
              <a:t>=((Total number of yes  / Total population)* Gini impurity of Yes )</a:t>
            </a:r>
          </a:p>
          <a:p>
            <a:r>
              <a:rPr lang="en-IN" sz="1400" dirty="0">
                <a:solidFill>
                  <a:srgbClr val="FF0000"/>
                </a:solidFill>
              </a:rPr>
              <a:t>+ ((Total number of No's / Total population)*(Gini impurity of No))</a:t>
            </a:r>
          </a:p>
          <a:p>
            <a:pPr algn="ctr"/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484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5571-AD50-C850-0F15-7587E923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🧠1.1 Lazy Learning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2D4AE-C39F-A530-65D6-B3530C3E5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51511"/>
            <a:ext cx="10353762" cy="2012110"/>
          </a:xfrm>
        </p:spPr>
        <p:txBody>
          <a:bodyPr/>
          <a:lstStyle/>
          <a:p>
            <a:r>
              <a:rPr lang="en-US" dirty="0"/>
              <a:t>✅ Great for small datasets</a:t>
            </a:r>
          </a:p>
          <a:p>
            <a:r>
              <a:rPr lang="en-US" dirty="0"/>
              <a:t>✅ No need to retrain when new data arrives</a:t>
            </a:r>
          </a:p>
          <a:p>
            <a:r>
              <a:rPr lang="en-US" dirty="0"/>
              <a:t>❌ Slower predictions on large datasets</a:t>
            </a:r>
          </a:p>
          <a:p>
            <a:r>
              <a:rPr lang="en-US" dirty="0"/>
              <a:t>❌ Sensitive to irrelevant features and noise</a:t>
            </a:r>
          </a:p>
          <a:p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4F01AB-7EC0-AA61-57F3-8B8ABFBC5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93711"/>
              </p:ext>
            </p:extLst>
          </p:nvPr>
        </p:nvGraphicFramePr>
        <p:xfrm>
          <a:off x="1564755" y="4032636"/>
          <a:ext cx="9051840" cy="18288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020957">
                  <a:extLst>
                    <a:ext uri="{9D8B030D-6E8A-4147-A177-3AD203B41FA5}">
                      <a16:colId xmlns:a16="http://schemas.microsoft.com/office/drawing/2014/main" val="1486896893"/>
                    </a:ext>
                  </a:extLst>
                </a:gridCol>
                <a:gridCol w="3240156">
                  <a:extLst>
                    <a:ext uri="{9D8B030D-6E8A-4147-A177-3AD203B41FA5}">
                      <a16:colId xmlns:a16="http://schemas.microsoft.com/office/drawing/2014/main" val="151784292"/>
                    </a:ext>
                  </a:extLst>
                </a:gridCol>
                <a:gridCol w="3790727">
                  <a:extLst>
                    <a:ext uri="{9D8B030D-6E8A-4147-A177-3AD203B41FA5}">
                      <a16:colId xmlns:a16="http://schemas.microsoft.com/office/drawing/2014/main" val="24606219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C000"/>
                          </a:solidFill>
                        </a:rPr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C000"/>
                          </a:solidFill>
                        </a:rPr>
                        <a:t>Lazy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rgbClr val="FFC000"/>
                          </a:solidFill>
                        </a:rPr>
                        <a:t>Eager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666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Training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Minimal (just stores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Significant (builds a model)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6579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Prediction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 (computes on-the-fly)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Fast (uses pre-trained model)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181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Generalization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Deferred until query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Done during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1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FFC000"/>
                          </a:solidFill>
                        </a:rPr>
                        <a:t>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k-Nearest </a:t>
                      </a:r>
                      <a:r>
                        <a:rPr lang="en-IN" dirty="0" err="1"/>
                        <a:t>Neighbors</a:t>
                      </a:r>
                      <a:r>
                        <a:rPr lang="en-IN" dirty="0"/>
                        <a:t> (k-NN)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Linear Regression, Decision Trees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570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91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3DE03E-51CE-59B8-DD84-6B655C6D24B3}"/>
                  </a:ext>
                </a:extLst>
              </p:cNvPr>
              <p:cNvSpPr txBox="1"/>
              <p:nvPr/>
            </p:nvSpPr>
            <p:spPr>
              <a:xfrm>
                <a:off x="913794" y="1026903"/>
                <a:ext cx="10134600" cy="3093283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</a:rPr>
                  <a:t>Split by </a:t>
                </a:r>
                <a:r>
                  <a:rPr lang="en-US" b="1" dirty="0">
                    <a:solidFill>
                      <a:srgbClr val="FFC000"/>
                    </a:solidFill>
                  </a:rPr>
                  <a:t>Wind</a:t>
                </a:r>
                <a:r>
                  <a:rPr lang="en-US" b="1" dirty="0">
                    <a:solidFill>
                      <a:schemeClr val="tx2"/>
                    </a:solidFill>
                  </a:rPr>
                  <a:t>:</a:t>
                </a:r>
                <a:r>
                  <a:rPr lang="en-US" b="1" dirty="0"/>
                  <a:t>	</a:t>
                </a:r>
                <a:r>
                  <a:rPr lang="en-US" b="1" dirty="0">
                    <a:solidFill>
                      <a:srgbClr val="FFC000"/>
                    </a:solidFill>
                  </a:rPr>
                  <a:t>Weak</a:t>
                </a:r>
                <a:r>
                  <a:rPr lang="en-US" dirty="0"/>
                  <a:t> → [No, Yes, Yes]	</a:t>
                </a:r>
                <a:r>
                  <a:rPr lang="en-US" b="1" dirty="0">
                    <a:solidFill>
                      <a:srgbClr val="FFC000"/>
                    </a:solidFill>
                  </a:rPr>
                  <a:t>Strong</a:t>
                </a:r>
                <a:r>
                  <a:rPr lang="en-US" dirty="0"/>
                  <a:t> → [No, No, Yes]</a:t>
                </a:r>
              </a:p>
              <a:p>
                <a:pPr>
                  <a:buNone/>
                </a:pPr>
                <a:endParaRPr lang="en-IN" b="1" dirty="0"/>
              </a:p>
              <a:p>
                <a:pPr>
                  <a:buNone/>
                </a:pPr>
                <a:r>
                  <a:rPr lang="en-IN" b="1" dirty="0"/>
                  <a:t>💨 Weak (2 Yes, 1 No):  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b="0"/>
                          <m:t>Gini</m:t>
                        </m:r>
                      </m:e>
                      <m:sub>
                        <m:r>
                          <a:rPr lang="ar-AE" b="0" i="1">
                            <a:latin typeface="Cambria Math" panose="02040503050406030204" pitchFamily="18" charset="0"/>
                          </a:rPr>
                          <m:t>𝑊𝑒𝑎𝑘</m:t>
                        </m:r>
                      </m:sub>
                    </m:sSub>
                    <m:r>
                      <a:rPr lang="ar-AE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ar-AE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ar-AE" b="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ar-AE" b="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b="0" i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ar-AE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ar-AE" b="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ar-AE" b="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444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111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b="0" i="0">
                        <a:latin typeface="Cambria Math" panose="02040503050406030204" pitchFamily="18" charset="0"/>
                      </a:rPr>
                      <m:t>445</m:t>
                    </m:r>
                  </m:oMath>
                </a14:m>
                <a:endParaRPr lang="en-IN" b="0" dirty="0"/>
              </a:p>
              <a:p>
                <a:endParaRPr lang="en-IN" b="1" dirty="0"/>
              </a:p>
              <a:p>
                <a:r>
                  <a:rPr lang="en-IN" b="1" dirty="0"/>
                  <a:t>💨 Strong (1 Yes, 2 No):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b="0"/>
                          <m:t>Gini</m:t>
                        </m:r>
                      </m:e>
                      <m:sub>
                        <m:r>
                          <a:rPr lang="ar-AE" b="0" i="1">
                            <a:latin typeface="Cambria Math" panose="02040503050406030204" pitchFamily="18" charset="0"/>
                          </a:rPr>
                          <m:t>𝑆𝑡𝑟𝑜𝑛𝑔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ar-A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111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444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445</m:t>
                    </m:r>
                  </m:oMath>
                </a14:m>
                <a:endParaRPr lang="ar-AE" b="0" dirty="0"/>
              </a:p>
              <a:p>
                <a:r>
                  <a:rPr lang="en-IN" b="1" dirty="0"/>
                  <a:t>    </a:t>
                </a:r>
              </a:p>
              <a:p>
                <a:r>
                  <a:rPr lang="en-IN" b="1" dirty="0"/>
                  <a:t>Weighted Gini After Split: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/>
                          <m:t>Gini</m:t>
                        </m:r>
                      </m:e>
                      <m:sub>
                        <m:r>
                          <a:rPr lang="ar-AE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𝑊𝑖𝑛𝑑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ar-AE">
                        <a:latin typeface="Cambria Math" panose="02040503050406030204" pitchFamily="18" charset="0"/>
                      </a:rPr>
                      <m:t>⋅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445</m:t>
                    </m:r>
                    <m:r>
                      <a:rPr lang="ar-AE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ar-AE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ar-AE">
                        <a:latin typeface="Cambria Math" panose="02040503050406030204" pitchFamily="18" charset="0"/>
                      </a:rPr>
                      <m:t>⋅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445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445</m:t>
                    </m:r>
                  </m:oMath>
                </a14:m>
                <a:endParaRPr lang="ar-AE" dirty="0"/>
              </a:p>
              <a:p>
                <a:endParaRPr lang="en-IN" b="1" dirty="0"/>
              </a:p>
              <a:p>
                <a:r>
                  <a:rPr lang="en-IN" b="1" dirty="0"/>
                  <a:t>Gini Gain:	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/>
                          <m:t>Gain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𝑊𝑖𝑛𝑑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</a:t>
                </a:r>
                <a:r>
                  <a:rPr lang="en-US" dirty="0" err="1"/>
                  <a:t>Gini</a:t>
                </a:r>
                <a:r>
                  <a:rPr lang="en-US" baseline="-25000" dirty="0" err="1"/>
                  <a:t>root</a:t>
                </a:r>
                <a:r>
                  <a:rPr lang="en-US" dirty="0" err="1"/>
                  <a:t>−Gini</a:t>
                </a:r>
                <a:r>
                  <a:rPr lang="en-US" baseline="-25000" dirty="0" err="1"/>
                  <a:t>Wind</a:t>
                </a:r>
                <a:r>
                  <a:rPr lang="en-IN" b="1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N" b="0"/>
                          <m:t>Gain</m:t>
                        </m:r>
                      </m:e>
                      <m:sub>
                        <m:r>
                          <a:rPr lang="ar-AE" b="0" i="1">
                            <a:latin typeface="Cambria Math" panose="02040503050406030204" pitchFamily="18" charset="0"/>
                          </a:rPr>
                          <m:t>𝑊𝑖𝑛𝑑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5</m:t>
                    </m:r>
                    <m:r>
                      <a:rPr lang="ar-AE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445</m:t>
                    </m:r>
                    <m:r>
                      <a:rPr lang="ar-AE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>
                        <a:latin typeface="Cambria Math" panose="02040503050406030204" pitchFamily="18" charset="0"/>
                      </a:rPr>
                      <m:t>055</m:t>
                    </m:r>
                  </m:oMath>
                </a14:m>
                <a:endParaRPr lang="ar-AE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3DE03E-51CE-59B8-DD84-6B655C6D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4" y="1026903"/>
                <a:ext cx="10134600" cy="3093283"/>
              </a:xfrm>
              <a:prstGeom prst="rect">
                <a:avLst/>
              </a:prstGeom>
              <a:blipFill>
                <a:blip r:embed="rId2"/>
                <a:stretch>
                  <a:fillRect l="-481" t="-784" b="-1961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05B2C5-3B95-9D18-17A5-163256E292FB}"/>
              </a:ext>
            </a:extLst>
          </p:cNvPr>
          <p:cNvSpPr txBox="1"/>
          <p:nvPr/>
        </p:nvSpPr>
        <p:spPr>
          <a:xfrm>
            <a:off x="113694" y="343150"/>
            <a:ext cx="109347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🔍 Step 2.2: Try Splitting on “Wind”</a:t>
            </a:r>
            <a:endParaRPr lang="en-IN" sz="3400" b="1" cap="all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433E6-1535-1C84-3217-621FC709CE4C}"/>
              </a:ext>
            </a:extLst>
          </p:cNvPr>
          <p:cNvSpPr txBox="1"/>
          <p:nvPr/>
        </p:nvSpPr>
        <p:spPr>
          <a:xfrm>
            <a:off x="968458" y="5369432"/>
            <a:ext cx="6581776" cy="92333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✅ Best Split: Outlook (Gain = 0.333) </a:t>
            </a:r>
            <a:r>
              <a:rPr lang="en-US" dirty="0"/>
              <a:t>among 0.333 &amp; 0.055</a:t>
            </a:r>
          </a:p>
          <a:p>
            <a:pPr>
              <a:buNone/>
            </a:pPr>
            <a:r>
              <a:rPr lang="en-US" dirty="0"/>
              <a:t>So the decision tree will first split on </a:t>
            </a:r>
            <a:r>
              <a:rPr lang="en-US" b="1" dirty="0"/>
              <a:t>Outlook</a:t>
            </a:r>
            <a:r>
              <a:rPr lang="en-US" dirty="0"/>
              <a:t>, because it gives the highest reduction in impurity.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2EA0A22D-7BE6-45A7-6DFA-26F68D8F36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747636"/>
              </p:ext>
            </p:extLst>
          </p:nvPr>
        </p:nvGraphicFramePr>
        <p:xfrm>
          <a:off x="7816850" y="4341384"/>
          <a:ext cx="4375150" cy="24993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3595906801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3234810916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144266514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40791207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>
                          <a:solidFill>
                            <a:srgbClr val="FFC000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0" u="sng" dirty="0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>
                          <a:solidFill>
                            <a:srgbClr val="FFC000"/>
                          </a:solidFill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 err="1">
                          <a:solidFill>
                            <a:srgbClr val="FFC000"/>
                          </a:solidFill>
                        </a:rPr>
                        <a:t>PlayTennis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33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2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730500"/>
                  </a:ext>
                </a:extLst>
              </a:tr>
              <a:tr h="195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449599"/>
                  </a:ext>
                </a:extLst>
              </a:tr>
              <a:tr h="28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06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243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78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323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99BB-C4B0-556D-66F8-C7838C9F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🌳 Final Tree (Partial)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5D633-E52A-1692-1592-081ADB9DB518}"/>
              </a:ext>
            </a:extLst>
          </p:cNvPr>
          <p:cNvSpPr txBox="1"/>
          <p:nvPr/>
        </p:nvSpPr>
        <p:spPr>
          <a:xfrm>
            <a:off x="4595597" y="2072098"/>
            <a:ext cx="220635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Outlook</a:t>
            </a:r>
          </a:p>
          <a:p>
            <a:pPr algn="ctr"/>
            <a:r>
              <a:rPr lang="en-IN" dirty="0"/>
              <a:t>Yes			No</a:t>
            </a:r>
          </a:p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C5E3A-2641-112E-D589-76EAF45574E6}"/>
              </a:ext>
            </a:extLst>
          </p:cNvPr>
          <p:cNvSpPr txBox="1"/>
          <p:nvPr/>
        </p:nvSpPr>
        <p:spPr>
          <a:xfrm>
            <a:off x="1525525" y="4029592"/>
            <a:ext cx="220635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Sunny</a:t>
            </a:r>
          </a:p>
          <a:p>
            <a:pPr algn="ctr"/>
            <a:r>
              <a:rPr lang="en-IN" dirty="0"/>
              <a:t>Yes			No</a:t>
            </a:r>
          </a:p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59309-68D3-95E5-DA0D-62EBFDA9635C}"/>
              </a:ext>
            </a:extLst>
          </p:cNvPr>
          <p:cNvSpPr txBox="1"/>
          <p:nvPr/>
        </p:nvSpPr>
        <p:spPr>
          <a:xfrm>
            <a:off x="4595597" y="4029592"/>
            <a:ext cx="220635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Overcast</a:t>
            </a:r>
          </a:p>
          <a:p>
            <a:pPr algn="ctr"/>
            <a:r>
              <a:rPr lang="en-IN" dirty="0"/>
              <a:t>Yes			No</a:t>
            </a:r>
          </a:p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1D712-5B07-1057-6596-A99A435231B6}"/>
              </a:ext>
            </a:extLst>
          </p:cNvPr>
          <p:cNvSpPr txBox="1"/>
          <p:nvPr/>
        </p:nvSpPr>
        <p:spPr>
          <a:xfrm>
            <a:off x="7484891" y="4029592"/>
            <a:ext cx="220635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Rain</a:t>
            </a:r>
          </a:p>
          <a:p>
            <a:pPr algn="ctr"/>
            <a:r>
              <a:rPr lang="en-IN" dirty="0"/>
              <a:t>Yes			No</a:t>
            </a:r>
          </a:p>
          <a:p>
            <a:pPr algn="ctr"/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F6B0DB-86F4-28F3-837F-43A0C0D57C1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628705" y="2995428"/>
            <a:ext cx="3070072" cy="103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1B9C06-03F1-6D20-FC6B-25A607D24BD0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698777" y="2995428"/>
            <a:ext cx="0" cy="103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CC38F2-D84C-E111-F7F6-4F5BD8DDD0FC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698777" y="2995428"/>
            <a:ext cx="2889294" cy="103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685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7A7D-8065-12EB-3926-29CF7B58F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245" y="193391"/>
            <a:ext cx="10353761" cy="790378"/>
          </a:xfrm>
        </p:spPr>
        <p:txBody>
          <a:bodyPr/>
          <a:lstStyle/>
          <a:p>
            <a:r>
              <a:rPr lang="en-IN" dirty="0"/>
              <a:t>Python </a:t>
            </a:r>
            <a:r>
              <a:rPr lang="en-IN" dirty="0" err="1"/>
              <a:t>implementaion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02C17-8F7E-0D60-0604-F4D8F06EF0C8}"/>
              </a:ext>
            </a:extLst>
          </p:cNvPr>
          <p:cNvSpPr txBox="1"/>
          <p:nvPr/>
        </p:nvSpPr>
        <p:spPr>
          <a:xfrm>
            <a:off x="472966" y="1133015"/>
            <a:ext cx="10991719" cy="56339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#🧪 Step 1: Prepare the Data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Sample dataset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'Outlook'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'Sunny'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'Sunny'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'Overcast'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'Rain'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'Rain'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'Overcast'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'Wind'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'Weak'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'Strong'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'Weak'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'Weak'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'Strong'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'Strong'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PlayTennis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#🔄 Step 2: Encode Categorical Variables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sklearn.preprocessing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LabelEncoder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Encode features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le_outlook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LabelEncoder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le_wind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LabelEncoder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le_target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LabelEncoder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Outlook_enc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le_outlook.fit_transform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'Outlook'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Wind_enc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le_wind.fit_transform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'Wind'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'Target'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le_target.fit_transform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PlayTennis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Features and target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data[[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Outlook_enc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Wind_enc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'Target'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0206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D622C6-ACF7-5503-4147-E2D9B3FAD286}"/>
              </a:ext>
            </a:extLst>
          </p:cNvPr>
          <p:cNvSpPr txBox="1"/>
          <p:nvPr/>
        </p:nvSpPr>
        <p:spPr>
          <a:xfrm>
            <a:off x="838726" y="505663"/>
            <a:ext cx="10657490" cy="60956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🌳 Step 3: Train the Decision Tree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sklearn.tree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DecisionTreeClassifier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and train model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DecisionTreeClassifier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criterion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gini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clf.fit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(X, y)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🎨 Step 4: Visualize the Tree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sklearn.tree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plot_tree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plot_tree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feature_names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'Outlook'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'Wind'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class_names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le_target.classes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_, 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filled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🔍 Step 5: Make Predictions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Predict for a new sample: Outlook=Rain, Wind=Weak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sample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[[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le_outlook.transform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'Rain'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le_wind.transform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'Weak'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]]]</a:t>
            </a:r>
          </a:p>
          <a:p>
            <a:pPr>
              <a:lnSpc>
                <a:spcPts val="1800"/>
              </a:lnSpc>
            </a:pP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sample 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CCCCCC"/>
                </a:solidFill>
                <a:latin typeface="Consolas" panose="020B0609020204030204" pitchFamily="49" charset="0"/>
              </a:rPr>
              <a:t>pd.DataFrame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(sample,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columns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 err="1">
                <a:solidFill>
                  <a:srgbClr val="CE9178"/>
                </a:solidFill>
                <a:latin typeface="Consolas" panose="020B0609020204030204" pitchFamily="49" charset="0"/>
              </a:rPr>
              <a:t>Outlook_enc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 err="1">
                <a:solidFill>
                  <a:srgbClr val="CE9178"/>
                </a:solidFill>
                <a:latin typeface="Consolas" panose="020B0609020204030204" pitchFamily="49" charset="0"/>
              </a:rPr>
              <a:t>Wind_enc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pred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clf.predict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(sample)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"Prediction:"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le_target.inverse_transform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(pred)[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495513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AF067D-3F7E-0C52-6A65-B2D26B3D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" y="435128"/>
            <a:ext cx="8330484" cy="5355311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3B99C-C27B-7AC9-BE21-B9D08780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61" y="6027195"/>
            <a:ext cx="5163271" cy="666843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CD5A3-2D7C-1CBE-0591-39FC515F4C9B}"/>
              </a:ext>
            </a:extLst>
          </p:cNvPr>
          <p:cNvSpPr txBox="1"/>
          <p:nvPr/>
        </p:nvSpPr>
        <p:spPr>
          <a:xfrm>
            <a:off x="8444009" y="435129"/>
            <a:ext cx="3586653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Outlook &lt;=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Outlook is label-encoded, the actual meaning depends on how </a:t>
            </a:r>
            <a:r>
              <a:rPr lang="en-US" dirty="0" err="1"/>
              <a:t>LabelEncoder</a:t>
            </a:r>
            <a:r>
              <a:rPr lang="en-US" dirty="0"/>
              <a:t> mapped the categories: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example: Overcast = 0, Rain = 1, Sunny = 2 → so Outlook &lt;= 0.5 means </a:t>
            </a:r>
            <a:r>
              <a:rPr lang="en-US" b="1" dirty="0"/>
              <a:t>Overcast only</a:t>
            </a:r>
            <a:r>
              <a:rPr lang="en-US" dirty="0"/>
              <a:t>.</a:t>
            </a:r>
          </a:p>
          <a:p>
            <a:r>
              <a:rPr lang="en-US" b="1" dirty="0" err="1"/>
              <a:t>gini</a:t>
            </a:r>
            <a:r>
              <a:rPr lang="en-US" b="1" dirty="0"/>
              <a:t> 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</a:t>
            </a:r>
            <a:r>
              <a:rPr lang="en-US" b="1" dirty="0"/>
              <a:t>Gini impurity</a:t>
            </a:r>
            <a:r>
              <a:rPr lang="en-US" dirty="0"/>
              <a:t> of the node.</a:t>
            </a:r>
          </a:p>
          <a:p>
            <a:r>
              <a:rPr lang="en-US" b="1" dirty="0"/>
              <a:t>samples =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training samples that reached this node.</a:t>
            </a:r>
          </a:p>
          <a:p>
            <a:r>
              <a:rPr lang="en-US" b="1" dirty="0"/>
              <a:t>value = [3, 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the </a:t>
            </a:r>
            <a:r>
              <a:rPr lang="en-US" b="1" dirty="0"/>
              <a:t>class distribution</a:t>
            </a:r>
            <a:r>
              <a:rPr lang="en-US" dirty="0"/>
              <a:t> at the nod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6F34FF1-09A5-8AA5-C3AF-6B41D0C4555D}"/>
              </a:ext>
            </a:extLst>
          </p:cNvPr>
          <p:cNvSpPr/>
          <p:nvPr/>
        </p:nvSpPr>
        <p:spPr>
          <a:xfrm>
            <a:off x="4288211" y="431703"/>
            <a:ext cx="1948922" cy="772784"/>
          </a:xfrm>
          <a:prstGeom prst="wedgeRoundRectCallout">
            <a:avLst>
              <a:gd name="adj1" fmla="val -113083"/>
              <a:gd name="adj2" fmla="val 54046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Because it's a tie, it defaults to </a:t>
            </a:r>
            <a:r>
              <a:rPr lang="en-US" b="1" dirty="0">
                <a:solidFill>
                  <a:srgbClr val="FF0000"/>
                </a:solidFill>
              </a:rPr>
              <a:t>class = No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886F67FF-CA6B-94F7-642E-588783CD2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632720"/>
              </p:ext>
            </p:extLst>
          </p:nvPr>
        </p:nvGraphicFramePr>
        <p:xfrm>
          <a:off x="5906329" y="1301799"/>
          <a:ext cx="2373721" cy="195956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93572">
                  <a:extLst>
                    <a:ext uri="{9D8B030D-6E8A-4147-A177-3AD203B41FA5}">
                      <a16:colId xmlns:a16="http://schemas.microsoft.com/office/drawing/2014/main" val="3595906801"/>
                    </a:ext>
                  </a:extLst>
                </a:gridCol>
                <a:gridCol w="832420">
                  <a:extLst>
                    <a:ext uri="{9D8B030D-6E8A-4147-A177-3AD203B41FA5}">
                      <a16:colId xmlns:a16="http://schemas.microsoft.com/office/drawing/2014/main" val="3234810916"/>
                    </a:ext>
                  </a:extLst>
                </a:gridCol>
                <a:gridCol w="636927">
                  <a:extLst>
                    <a:ext uri="{9D8B030D-6E8A-4147-A177-3AD203B41FA5}">
                      <a16:colId xmlns:a16="http://schemas.microsoft.com/office/drawing/2014/main" val="2144266514"/>
                    </a:ext>
                  </a:extLst>
                </a:gridCol>
                <a:gridCol w="510802">
                  <a:extLst>
                    <a:ext uri="{9D8B030D-6E8A-4147-A177-3AD203B41FA5}">
                      <a16:colId xmlns:a16="http://schemas.microsoft.com/office/drawing/2014/main" val="40791207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u="sng" dirty="0">
                          <a:solidFill>
                            <a:schemeClr val="bg1"/>
                          </a:solidFill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>
                          <a:solidFill>
                            <a:schemeClr val="bg1"/>
                          </a:solidFill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100" b="1" dirty="0">
                          <a:solidFill>
                            <a:schemeClr val="bg1"/>
                          </a:solidFill>
                        </a:rPr>
                        <a:t>Play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33856"/>
                  </a:ext>
                </a:extLst>
              </a:tr>
              <a:tr h="2495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2829"/>
                  </a:ext>
                </a:extLst>
              </a:tr>
              <a:tr h="286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730500"/>
                  </a:ext>
                </a:extLst>
              </a:tr>
              <a:tr h="194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449599"/>
                  </a:ext>
                </a:extLst>
              </a:tr>
              <a:tr h="270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06011"/>
                  </a:ext>
                </a:extLst>
              </a:tr>
              <a:tr h="2522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24321"/>
                  </a:ext>
                </a:extLst>
              </a:tr>
              <a:tr h="194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78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5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DEF7-4CDC-1815-B884-49221811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26417"/>
          </a:xfrm>
        </p:spPr>
        <p:txBody>
          <a:bodyPr>
            <a:normAutofit/>
          </a:bodyPr>
          <a:lstStyle/>
          <a:p>
            <a:r>
              <a:rPr lang="en-IN" sz="3200" dirty="0"/>
              <a:t>🧮 </a:t>
            </a:r>
            <a:r>
              <a:rPr lang="en-US" sz="3200" dirty="0"/>
              <a:t>Step 1: Label Encoding (Alphabetical)</a:t>
            </a:r>
            <a:endParaRPr lang="en-IN" sz="3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25BE4A-FC9D-2AF0-0580-81186C449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04676"/>
              </p:ext>
            </p:extLst>
          </p:nvPr>
        </p:nvGraphicFramePr>
        <p:xfrm>
          <a:off x="1263343" y="1510422"/>
          <a:ext cx="2572932" cy="14630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3672">
                  <a:extLst>
                    <a:ext uri="{9D8B030D-6E8A-4147-A177-3AD203B41FA5}">
                      <a16:colId xmlns:a16="http://schemas.microsoft.com/office/drawing/2014/main" val="2123219651"/>
                    </a:ext>
                  </a:extLst>
                </a:gridCol>
                <a:gridCol w="1179260">
                  <a:extLst>
                    <a:ext uri="{9D8B030D-6E8A-4147-A177-3AD203B41FA5}">
                      <a16:colId xmlns:a16="http://schemas.microsoft.com/office/drawing/2014/main" val="72981525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Encoded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465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3132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6028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6913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352EEC0-45B3-D92D-5D86-D59BC690E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88713"/>
              </p:ext>
            </p:extLst>
          </p:nvPr>
        </p:nvGraphicFramePr>
        <p:xfrm>
          <a:off x="4937760" y="1510422"/>
          <a:ext cx="2503564" cy="109728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204486">
                  <a:extLst>
                    <a:ext uri="{9D8B030D-6E8A-4147-A177-3AD203B41FA5}">
                      <a16:colId xmlns:a16="http://schemas.microsoft.com/office/drawing/2014/main" val="3208396733"/>
                    </a:ext>
                  </a:extLst>
                </a:gridCol>
                <a:gridCol w="1299078">
                  <a:extLst>
                    <a:ext uri="{9D8B030D-6E8A-4147-A177-3AD203B41FA5}">
                      <a16:colId xmlns:a16="http://schemas.microsoft.com/office/drawing/2014/main" val="342274998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Encoded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0620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9768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80533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E45409-BF46-4FB5-E942-5D8ADF2D8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73722"/>
              </p:ext>
            </p:extLst>
          </p:nvPr>
        </p:nvGraphicFramePr>
        <p:xfrm>
          <a:off x="8071945" y="1510422"/>
          <a:ext cx="2856712" cy="109728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532408">
                  <a:extLst>
                    <a:ext uri="{9D8B030D-6E8A-4147-A177-3AD203B41FA5}">
                      <a16:colId xmlns:a16="http://schemas.microsoft.com/office/drawing/2014/main" val="2065384879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97625848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PlayTennis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Encoded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585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45899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473459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DD18A0E9-256D-BBFB-2C6C-8E691C13A628}"/>
              </a:ext>
            </a:extLst>
          </p:cNvPr>
          <p:cNvSpPr txBox="1">
            <a:spLocks/>
          </p:cNvSpPr>
          <p:nvPr/>
        </p:nvSpPr>
        <p:spPr>
          <a:xfrm>
            <a:off x="1012661" y="3247867"/>
            <a:ext cx="10353761" cy="626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📊 Step 2: Encoded Table</a:t>
            </a:r>
            <a:endParaRPr lang="en-IN" sz="32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117CB6-830C-49E0-1A20-939116B99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4713"/>
              </p:ext>
            </p:extLst>
          </p:nvPr>
        </p:nvGraphicFramePr>
        <p:xfrm>
          <a:off x="6410775" y="4148689"/>
          <a:ext cx="4517882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0888">
                  <a:extLst>
                    <a:ext uri="{9D8B030D-6E8A-4147-A177-3AD203B41FA5}">
                      <a16:colId xmlns:a16="http://schemas.microsoft.com/office/drawing/2014/main" val="614904162"/>
                    </a:ext>
                  </a:extLst>
                </a:gridCol>
                <a:gridCol w="1223404">
                  <a:extLst>
                    <a:ext uri="{9D8B030D-6E8A-4147-A177-3AD203B41FA5}">
                      <a16:colId xmlns:a16="http://schemas.microsoft.com/office/drawing/2014/main" val="3017846710"/>
                    </a:ext>
                  </a:extLst>
                </a:gridCol>
                <a:gridCol w="1053137">
                  <a:extLst>
                    <a:ext uri="{9D8B030D-6E8A-4147-A177-3AD203B41FA5}">
                      <a16:colId xmlns:a16="http://schemas.microsoft.com/office/drawing/2014/main" val="3146555010"/>
                    </a:ext>
                  </a:extLst>
                </a:gridCol>
                <a:gridCol w="1440453">
                  <a:extLst>
                    <a:ext uri="{9D8B030D-6E8A-4147-A177-3AD203B41FA5}">
                      <a16:colId xmlns:a16="http://schemas.microsoft.com/office/drawing/2014/main" val="37578330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 err="1">
                          <a:solidFill>
                            <a:srgbClr val="FFC000"/>
                          </a:solidFill>
                        </a:rPr>
                        <a:t>PlayTennis</a:t>
                      </a:r>
                      <a:endParaRPr lang="en-IN" sz="180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0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6627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34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8300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151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5340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925615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634EDA1A-6D2E-DF38-2F95-1D57A47A20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2269394"/>
              </p:ext>
            </p:extLst>
          </p:nvPr>
        </p:nvGraphicFramePr>
        <p:xfrm>
          <a:off x="1263343" y="4179169"/>
          <a:ext cx="4375150" cy="24993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3595906801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3234810916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144266514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407912077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>
                          <a:solidFill>
                            <a:srgbClr val="FFC000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0" u="sng" dirty="0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>
                          <a:solidFill>
                            <a:srgbClr val="FFC000"/>
                          </a:solidFill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 err="1">
                          <a:solidFill>
                            <a:srgbClr val="FFC000"/>
                          </a:solidFill>
                        </a:rPr>
                        <a:t>PlayTennis</a:t>
                      </a:r>
                      <a:endParaRPr lang="en-IN" sz="160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33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2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730500"/>
                  </a:ext>
                </a:extLst>
              </a:tr>
              <a:tr h="195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449599"/>
                  </a:ext>
                </a:extLst>
              </a:tr>
              <a:tr h="28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006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42432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78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051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029D-2FD5-E9EA-8A24-FBE31817A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26721"/>
            <a:ext cx="10353761" cy="620110"/>
          </a:xfrm>
        </p:spPr>
        <p:txBody>
          <a:bodyPr/>
          <a:lstStyle/>
          <a:p>
            <a:r>
              <a:rPr lang="en-US" dirty="0"/>
              <a:t>🌳 Step 3: Decision Tree Splitting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9EB9A-65B8-B28B-A18A-617A1606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51" y="1122908"/>
            <a:ext cx="5613129" cy="2261525"/>
          </a:xfrm>
          <a:ln>
            <a:solidFill>
              <a:srgbClr val="FFFF00"/>
            </a:solidFill>
          </a:ln>
        </p:spPr>
        <p:txBody>
          <a:bodyPr/>
          <a:lstStyle/>
          <a:p>
            <a:r>
              <a:rPr lang="en-IN" dirty="0"/>
              <a:t>Outlook ≤ 0.5 : </a:t>
            </a:r>
            <a:r>
              <a:rPr lang="en-US" dirty="0"/>
              <a:t>means only rows where </a:t>
            </a:r>
            <a:r>
              <a:rPr lang="en-US" dirty="0">
                <a:solidFill>
                  <a:srgbClr val="FF0000"/>
                </a:solidFill>
              </a:rPr>
              <a:t>Outlook == 0 </a:t>
            </a:r>
            <a:r>
              <a:rPr lang="en-US" dirty="0"/>
              <a:t>(i.e., </a:t>
            </a:r>
            <a:r>
              <a:rPr lang="en-US" b="1" dirty="0"/>
              <a:t>Overcast</a:t>
            </a:r>
            <a:r>
              <a:rPr lang="en-US" dirty="0"/>
              <a:t>) go to the </a:t>
            </a:r>
            <a:r>
              <a:rPr lang="en-US" b="1" dirty="0"/>
              <a:t>left branch</a:t>
            </a:r>
            <a:r>
              <a:rPr lang="en-US" dirty="0"/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effectLst/>
                <a:latin typeface="Arial" panose="020B0604020202020204" pitchFamily="34" charset="0"/>
              </a:rPr>
              <a:t>Both entries have: </a:t>
            </a:r>
            <a:r>
              <a:rPr lang="en-US" altLang="en-US" dirty="0" err="1">
                <a:effectLst/>
                <a:latin typeface="Arial" panose="020B0604020202020204" pitchFamily="34" charset="0"/>
              </a:rPr>
              <a:t>PlayTennis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= Yes → pure node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effectLst/>
                <a:latin typeface="Arial" panose="020B0604020202020204" pitchFamily="34" charset="0"/>
              </a:rPr>
              <a:t>So, prediction for this branch is </a:t>
            </a:r>
            <a:r>
              <a:rPr lang="en-US" altLang="en-US" b="1" dirty="0">
                <a:effectLst/>
                <a:latin typeface="Arial" panose="020B0604020202020204" pitchFamily="34" charset="0"/>
              </a:rPr>
              <a:t>Yes</a:t>
            </a:r>
            <a:endParaRPr lang="en-US" altLang="en-US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DF05B1-CEB5-7AB6-59F7-0D879D120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656127"/>
              </p:ext>
            </p:extLst>
          </p:nvPr>
        </p:nvGraphicFramePr>
        <p:xfrm>
          <a:off x="7236887" y="4097233"/>
          <a:ext cx="4517882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00888">
                  <a:extLst>
                    <a:ext uri="{9D8B030D-6E8A-4147-A177-3AD203B41FA5}">
                      <a16:colId xmlns:a16="http://schemas.microsoft.com/office/drawing/2014/main" val="614904162"/>
                    </a:ext>
                  </a:extLst>
                </a:gridCol>
                <a:gridCol w="1223404">
                  <a:extLst>
                    <a:ext uri="{9D8B030D-6E8A-4147-A177-3AD203B41FA5}">
                      <a16:colId xmlns:a16="http://schemas.microsoft.com/office/drawing/2014/main" val="3017846710"/>
                    </a:ext>
                  </a:extLst>
                </a:gridCol>
                <a:gridCol w="1053137">
                  <a:extLst>
                    <a:ext uri="{9D8B030D-6E8A-4147-A177-3AD203B41FA5}">
                      <a16:colId xmlns:a16="http://schemas.microsoft.com/office/drawing/2014/main" val="3146555010"/>
                    </a:ext>
                  </a:extLst>
                </a:gridCol>
                <a:gridCol w="1440453">
                  <a:extLst>
                    <a:ext uri="{9D8B030D-6E8A-4147-A177-3AD203B41FA5}">
                      <a16:colId xmlns:a16="http://schemas.microsoft.com/office/drawing/2014/main" val="37578330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 err="1">
                          <a:solidFill>
                            <a:srgbClr val="FFC000"/>
                          </a:solidFill>
                        </a:rPr>
                        <a:t>PlayTennis</a:t>
                      </a:r>
                      <a:endParaRPr lang="en-IN" sz="180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0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6627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34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8300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151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5340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92561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810F2B5-A6FD-342B-2C00-4D6927E2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4" y="3763211"/>
            <a:ext cx="5747847" cy="28943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BD4A8B-0B34-8395-12DD-C74D39649BDA}"/>
              </a:ext>
            </a:extLst>
          </p:cNvPr>
          <p:cNvSpPr txBox="1">
            <a:spLocks/>
          </p:cNvSpPr>
          <p:nvPr/>
        </p:nvSpPr>
        <p:spPr>
          <a:xfrm>
            <a:off x="6379070" y="1138929"/>
            <a:ext cx="5613129" cy="1266091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🌲 Right Branch (Outlook &gt; 0.5):</a:t>
            </a:r>
          </a:p>
          <a:p>
            <a:r>
              <a:rPr lang="en-US" dirty="0"/>
              <a:t>Now the tree might split again, say on Wind ≤ 0.5</a:t>
            </a:r>
            <a:endParaRPr lang="en-IN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B9EA3C0-D94C-3FC2-7725-1DB1C9B2EE83}"/>
              </a:ext>
            </a:extLst>
          </p:cNvPr>
          <p:cNvSpPr/>
          <p:nvPr/>
        </p:nvSpPr>
        <p:spPr>
          <a:xfrm>
            <a:off x="6473061" y="2497118"/>
            <a:ext cx="5519138" cy="1337056"/>
          </a:xfrm>
          <a:prstGeom prst="wedgeRectCallout">
            <a:avLst>
              <a:gd name="adj1" fmla="val -60596"/>
              <a:gd name="adj2" fmla="val 2242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 of 4 samples, 3 are labeled "No", 1 is "Yes“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 the model predicts </a:t>
            </a:r>
            <a:r>
              <a:rPr lang="en-US" sz="1400" b="1" dirty="0"/>
              <a:t>"No"</a:t>
            </a:r>
            <a:r>
              <a:rPr lang="en-US" sz="1400" dirty="0"/>
              <a:t> for any new sample that lands here; Even though there's some impurity (not all samples agree), the majority wins.</a:t>
            </a:r>
          </a:p>
          <a:p>
            <a:pPr algn="ctr"/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95234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2C26-47DB-4E0D-3D1E-03B0A4D6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B8B83-414C-F829-EC04-39A14E2EB6EB}"/>
              </a:ext>
            </a:extLst>
          </p:cNvPr>
          <p:cNvSpPr txBox="1"/>
          <p:nvPr/>
        </p:nvSpPr>
        <p:spPr>
          <a:xfrm>
            <a:off x="838393" y="1935921"/>
            <a:ext cx="10504564" cy="128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➡️ </a:t>
            </a:r>
            <a:r>
              <a:rPr lang="en-US" dirty="0">
                <a:solidFill>
                  <a:srgbClr val="FFC000"/>
                </a:solidFill>
              </a:rPr>
              <a:t>Right Branch (Outlook &gt; 0.5) &amp;&amp; </a:t>
            </a:r>
            <a:r>
              <a:rPr lang="en-IN" dirty="0">
                <a:solidFill>
                  <a:srgbClr val="FFC000"/>
                </a:solidFill>
              </a:rPr>
              <a:t>Wind ≤ 0.5 (Strong)</a:t>
            </a:r>
            <a:r>
              <a:rPr lang="en-IN" dirty="0"/>
              <a:t>: </a:t>
            </a:r>
            <a:r>
              <a:rPr lang="en-US" dirty="0"/>
              <a:t>(But 6 is already in the left branch — so here we only consider 2 and 5)</a:t>
            </a:r>
          </a:p>
          <a:p>
            <a:pPr>
              <a:lnSpc>
                <a:spcPct val="150000"/>
              </a:lnSpc>
            </a:pPr>
            <a:r>
              <a:rPr lang="en-US" dirty="0"/>
              <a:t>Both are </a:t>
            </a:r>
            <a:r>
              <a:rPr lang="en-US" dirty="0" err="1"/>
              <a:t>PlayTennis</a:t>
            </a:r>
            <a:r>
              <a:rPr lang="en-US" dirty="0"/>
              <a:t> = No → pure node → prediction: </a:t>
            </a:r>
            <a:r>
              <a:rPr lang="en-US" b="1" dirty="0"/>
              <a:t>No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422379-9CDC-6252-2721-B2E9D0EB7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77123"/>
              </p:ext>
            </p:extLst>
          </p:nvPr>
        </p:nvGraphicFramePr>
        <p:xfrm>
          <a:off x="913795" y="3525922"/>
          <a:ext cx="3801254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496614">
                  <a:extLst>
                    <a:ext uri="{9D8B030D-6E8A-4147-A177-3AD203B41FA5}">
                      <a16:colId xmlns:a16="http://schemas.microsoft.com/office/drawing/2014/main" val="614904162"/>
                    </a:ext>
                  </a:extLst>
                </a:gridCol>
                <a:gridCol w="1065749">
                  <a:extLst>
                    <a:ext uri="{9D8B030D-6E8A-4147-A177-3AD203B41FA5}">
                      <a16:colId xmlns:a16="http://schemas.microsoft.com/office/drawing/2014/main" val="3017846710"/>
                    </a:ext>
                  </a:extLst>
                </a:gridCol>
                <a:gridCol w="863950">
                  <a:extLst>
                    <a:ext uri="{9D8B030D-6E8A-4147-A177-3AD203B41FA5}">
                      <a16:colId xmlns:a16="http://schemas.microsoft.com/office/drawing/2014/main" val="3146555010"/>
                    </a:ext>
                  </a:extLst>
                </a:gridCol>
                <a:gridCol w="1374941">
                  <a:extLst>
                    <a:ext uri="{9D8B030D-6E8A-4147-A177-3AD203B41FA5}">
                      <a16:colId xmlns:a16="http://schemas.microsoft.com/office/drawing/2014/main" val="37578330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 err="1">
                          <a:solidFill>
                            <a:srgbClr val="FFC000"/>
                          </a:solidFill>
                        </a:rPr>
                        <a:t>PlayTennis</a:t>
                      </a:r>
                      <a:endParaRPr lang="en-IN" sz="180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0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6627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3416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8300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1511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5340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92561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3B4BF93-C5FF-7D88-C8A9-17FA4892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487" y="2423925"/>
            <a:ext cx="2238687" cy="16766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12B169B-9DB6-2FEA-9022-1FBA89957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68428"/>
              </p:ext>
            </p:extLst>
          </p:nvPr>
        </p:nvGraphicFramePr>
        <p:xfrm>
          <a:off x="5057775" y="3545593"/>
          <a:ext cx="4496128" cy="18288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563482">
                  <a:extLst>
                    <a:ext uri="{9D8B030D-6E8A-4147-A177-3AD203B41FA5}">
                      <a16:colId xmlns:a16="http://schemas.microsoft.com/office/drawing/2014/main" val="2873873253"/>
                    </a:ext>
                  </a:extLst>
                </a:gridCol>
                <a:gridCol w="1248629">
                  <a:extLst>
                    <a:ext uri="{9D8B030D-6E8A-4147-A177-3AD203B41FA5}">
                      <a16:colId xmlns:a16="http://schemas.microsoft.com/office/drawing/2014/main" val="3846268942"/>
                    </a:ext>
                  </a:extLst>
                </a:gridCol>
                <a:gridCol w="1315570">
                  <a:extLst>
                    <a:ext uri="{9D8B030D-6E8A-4147-A177-3AD203B41FA5}">
                      <a16:colId xmlns:a16="http://schemas.microsoft.com/office/drawing/2014/main" val="3617737633"/>
                    </a:ext>
                  </a:extLst>
                </a:gridCol>
                <a:gridCol w="1368447">
                  <a:extLst>
                    <a:ext uri="{9D8B030D-6E8A-4147-A177-3AD203B41FA5}">
                      <a16:colId xmlns:a16="http://schemas.microsoft.com/office/drawing/2014/main" val="293791431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Wind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 err="1">
                          <a:solidFill>
                            <a:srgbClr val="FFC000"/>
                          </a:solidFill>
                        </a:rPr>
                        <a:t>PlayTennis</a:t>
                      </a:r>
                      <a:endParaRPr lang="en-IN" sz="180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2119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Sunny (2)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Weak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No (0)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9281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Sunny (2)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Strong (0)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No (0)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1263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Rain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Weak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00B050"/>
                          </a:solidFill>
                        </a:rPr>
                        <a:t>Yes (1)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5927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Rain 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Strong (0)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No (0)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49555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4CFFAB81-6C37-83E0-E270-32B640AA8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3" y="5633611"/>
            <a:ext cx="1481861" cy="10456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F115EE-F6DC-B6E1-A3A8-583C6BE4A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911" y="5563408"/>
            <a:ext cx="1496449" cy="11860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70D492-B6B8-FF13-C23A-A1AF18901C3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772674" y="4459993"/>
            <a:ext cx="1227216" cy="1173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27692E-4290-D8D5-4901-9F42845CC8D4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513604" y="5265683"/>
            <a:ext cx="486286" cy="89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F6BAFE-2703-A71A-6A7A-14383DBB181E}"/>
              </a:ext>
            </a:extLst>
          </p:cNvPr>
          <p:cNvCxnSpPr>
            <a:endCxn id="18" idx="0"/>
          </p:cNvCxnSpPr>
          <p:nvPr/>
        </p:nvCxnSpPr>
        <p:spPr>
          <a:xfrm>
            <a:off x="7977352" y="4100559"/>
            <a:ext cx="3234784" cy="146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F322C1-C883-EDB3-7135-B70321A770B7}"/>
              </a:ext>
            </a:extLst>
          </p:cNvPr>
          <p:cNvCxnSpPr>
            <a:endCxn id="18" idx="1"/>
          </p:cNvCxnSpPr>
          <p:nvPr/>
        </p:nvCxnSpPr>
        <p:spPr>
          <a:xfrm>
            <a:off x="7977352" y="4831983"/>
            <a:ext cx="2486559" cy="1324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317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09F9-155D-98F9-EBCD-EC14432F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EF53B-C769-CA50-0B83-2E5623401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005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40BA-BB18-0551-9970-19CBCD47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6171"/>
            <a:ext cx="10353761" cy="749556"/>
          </a:xfrm>
        </p:spPr>
        <p:txBody>
          <a:bodyPr/>
          <a:lstStyle/>
          <a:p>
            <a:r>
              <a:rPr lang="en-US" dirty="0">
                <a:effectLst/>
              </a:rPr>
              <a:t>How Does a Decision Tree Make Splits</a:t>
            </a:r>
            <a:endParaRPr lang="en-IN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A16EEF6-B802-FA2F-5433-321B12B06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8" y="1846783"/>
            <a:ext cx="4067175" cy="2238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AABCB-0DD4-9210-CD25-3F294F1B4CBB}"/>
              </a:ext>
            </a:extLst>
          </p:cNvPr>
          <p:cNvSpPr txBox="1"/>
          <p:nvPr/>
        </p:nvSpPr>
        <p:spPr>
          <a:xfrm>
            <a:off x="8915801" y="965727"/>
            <a:ext cx="3193577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To decide, we need to first look at 1 feature, </a:t>
            </a:r>
            <a:r>
              <a:rPr lang="en-US" dirty="0">
                <a:solidFill>
                  <a:srgbClr val="FFC000"/>
                </a:solidFill>
              </a:rPr>
              <a:t>Loves comics </a:t>
            </a:r>
            <a:r>
              <a:rPr lang="en-US" dirty="0"/>
              <a:t>and see how well it predicts if a person will love Marvel or not.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FC724-C50B-2EF7-B5B7-D130C0ABDF7A}"/>
              </a:ext>
            </a:extLst>
          </p:cNvPr>
          <p:cNvSpPr txBox="1"/>
          <p:nvPr/>
        </p:nvSpPr>
        <p:spPr>
          <a:xfrm>
            <a:off x="9342553" y="3192611"/>
            <a:ext cx="2766825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Likewise, we do the same step for other features, keeping track of whether or not each one loves Marvel or not.</a:t>
            </a:r>
            <a:endParaRPr lang="en-I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21B5E-088A-8555-2777-0C4A4515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54" y="965727"/>
            <a:ext cx="4090156" cy="1582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365F5-834E-B4DE-5FAB-7F8E21242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054" y="3252932"/>
            <a:ext cx="4132498" cy="18183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050F2C-33C3-EAB0-3892-CB40C8185946}"/>
              </a:ext>
            </a:extLst>
          </p:cNvPr>
          <p:cNvSpPr txBox="1"/>
          <p:nvPr/>
        </p:nvSpPr>
        <p:spPr>
          <a:xfrm>
            <a:off x="155245" y="5562486"/>
            <a:ext cx="1175811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The leaves where both yes/no decisions are present for Loves Marvel are called </a:t>
            </a:r>
            <a:r>
              <a:rPr lang="en-US" sz="2000" dirty="0">
                <a:solidFill>
                  <a:srgbClr val="FF0000"/>
                </a:solidFill>
              </a:rPr>
              <a:t>Impure nodes</a:t>
            </a:r>
            <a:r>
              <a:rPr lang="en-US" sz="2000" dirty="0"/>
              <a:t>. </a:t>
            </a:r>
          </a:p>
          <a:p>
            <a:r>
              <a:rPr lang="en-US" sz="2000" dirty="0"/>
              <a:t>The node where loves movies is False, only No is present for Loves Marvel is called </a:t>
            </a:r>
            <a:r>
              <a:rPr lang="en-US" sz="2000" dirty="0">
                <a:solidFill>
                  <a:srgbClr val="00B050"/>
                </a:solidFill>
              </a:rPr>
              <a:t>Pure Node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7954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C3BA-DA01-B93B-45B8-BCA0F16B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🔎 1.2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A8B3F-D2C7-A51C-AD45-3198BF08B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564308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C000"/>
                </a:solidFill>
              </a:rPr>
              <a:t>Classification</a:t>
            </a:r>
            <a:r>
              <a:rPr lang="en-US" b="1" dirty="0">
                <a:solidFill>
                  <a:srgbClr val="FFC000"/>
                </a:solidFill>
              </a:rPr>
              <a:t>:</a:t>
            </a:r>
            <a:r>
              <a:rPr lang="en-US" dirty="0">
                <a:solidFill>
                  <a:srgbClr val="FFC000"/>
                </a:solidFill>
              </a:rPr>
              <a:t> predict </a:t>
            </a:r>
            <a:r>
              <a:rPr lang="en-US" b="1" dirty="0">
                <a:solidFill>
                  <a:srgbClr val="FFC000"/>
                </a:solidFill>
              </a:rPr>
              <a:t>categories			 Regression:</a:t>
            </a:r>
            <a:r>
              <a:rPr lang="en-US" dirty="0">
                <a:solidFill>
                  <a:srgbClr val="FFC000"/>
                </a:solidFill>
              </a:rPr>
              <a:t> predict </a:t>
            </a:r>
            <a:r>
              <a:rPr lang="en-US" b="1" dirty="0">
                <a:solidFill>
                  <a:srgbClr val="FFC000"/>
                </a:solidFill>
              </a:rPr>
              <a:t>numbers</a:t>
            </a:r>
            <a:endParaRPr lang="en-US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b="1" dirty="0"/>
              <a:t>Real-life examples:</a:t>
            </a:r>
            <a:endParaRPr lang="en-US" dirty="0"/>
          </a:p>
          <a:p>
            <a:r>
              <a:rPr lang="en-US" dirty="0"/>
              <a:t>Spam email detection → Spam (1) / Not Spam (0).</a:t>
            </a:r>
          </a:p>
          <a:p>
            <a:r>
              <a:rPr lang="en-US" dirty="0"/>
              <a:t>Medical test → Disease (1) / No Disease (0).</a:t>
            </a:r>
          </a:p>
          <a:p>
            <a:r>
              <a:rPr lang="en-US" dirty="0"/>
              <a:t>Bank loan → Default (1) / Repay (0).</a:t>
            </a:r>
            <a:br>
              <a:rPr lang="en-US" dirty="0"/>
            </a:br>
            <a:endParaRPr lang="en-IN" dirty="0"/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effectLst/>
                <a:latin typeface="Arial" panose="020B0604020202020204" pitchFamily="34" charset="0"/>
              </a:rPr>
              <a:t>We have labeled data (features → class).</a:t>
            </a:r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effectLst/>
                <a:latin typeface="Arial" panose="020B0604020202020204" pitchFamily="34" charset="0"/>
              </a:rPr>
              <a:t>The algorithm learns decision rules.</a:t>
            </a:r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effectLst/>
                <a:latin typeface="Arial" panose="020B0604020202020204" pitchFamily="34" charset="0"/>
              </a:rPr>
              <a:t>New data → model predicts class.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853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E919-FACD-5023-E30D-46156047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91035"/>
            <a:ext cx="10353761" cy="71775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D673-0D75-EEA0-D36E-4F734387A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285968"/>
            <a:ext cx="10353762" cy="1950777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There are several ways to quantify the impurity of a node. </a:t>
            </a:r>
          </a:p>
          <a:p>
            <a:r>
              <a:rPr lang="en-US" dirty="0">
                <a:effectLst/>
              </a:rPr>
              <a:t>Some famous methods used includes, </a:t>
            </a:r>
            <a:r>
              <a:rPr lang="en-US" b="1" dirty="0" err="1">
                <a:solidFill>
                  <a:srgbClr val="FFC000"/>
                </a:solidFill>
                <a:effectLst/>
              </a:rPr>
              <a:t>gini</a:t>
            </a:r>
            <a:r>
              <a:rPr lang="en-US" b="1" dirty="0">
                <a:solidFill>
                  <a:srgbClr val="FFC000"/>
                </a:solidFill>
                <a:effectLst/>
              </a:rPr>
              <a:t> impurity</a:t>
            </a:r>
            <a:r>
              <a:rPr lang="en-US" b="1" dirty="0">
                <a:effectLst/>
              </a:rPr>
              <a:t>, entropy and information gain. </a:t>
            </a:r>
          </a:p>
          <a:p>
            <a:r>
              <a:rPr lang="en-US" b="1" dirty="0">
                <a:solidFill>
                  <a:srgbClr val="FFC000"/>
                </a:solidFill>
                <a:effectLst/>
              </a:rPr>
              <a:t>Gini impurity of a leaf = 1-(Probability of “yes”)² - (Probability of “no”)²</a:t>
            </a:r>
          </a:p>
          <a:p>
            <a:endParaRPr lang="en-US" b="1" dirty="0">
              <a:solidFill>
                <a:srgbClr val="FFC000"/>
              </a:solidFill>
              <a:effectLst/>
            </a:endParaRPr>
          </a:p>
          <a:p>
            <a:endParaRPr lang="en-US" b="1" dirty="0">
              <a:solidFill>
                <a:srgbClr val="FFC000"/>
              </a:solidFill>
              <a:effectLst/>
            </a:endParaRPr>
          </a:p>
          <a:p>
            <a:endParaRPr lang="en-US" b="1" dirty="0">
              <a:solidFill>
                <a:srgbClr val="FFC000"/>
              </a:solidFill>
              <a:effectLst/>
            </a:endParaRPr>
          </a:p>
          <a:p>
            <a:endParaRPr lang="en-US" b="1" dirty="0">
              <a:solidFill>
                <a:srgbClr val="FFC000"/>
              </a:solidFill>
              <a:effectLst/>
            </a:endParaRPr>
          </a:p>
          <a:p>
            <a:endParaRPr lang="en-US" b="1" dirty="0">
              <a:solidFill>
                <a:srgbClr val="FFC000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DC491-D23D-C5D0-0398-D683E332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4" y="3338757"/>
            <a:ext cx="4414193" cy="170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968EF-78B5-7ADA-33E7-A819C8844C8C}"/>
              </a:ext>
            </a:extLst>
          </p:cNvPr>
          <p:cNvSpPr txBox="1"/>
          <p:nvPr/>
        </p:nvSpPr>
        <p:spPr>
          <a:xfrm>
            <a:off x="6913133" y="3454819"/>
            <a:ext cx="4414193" cy="1300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buNone/>
            </a:pPr>
            <a:r>
              <a:rPr lang="en-US" dirty="0"/>
              <a:t>Gini impurity of </a:t>
            </a:r>
            <a:r>
              <a:rPr lang="en-US" dirty="0">
                <a:solidFill>
                  <a:srgbClr val="FFC000"/>
                </a:solidFill>
              </a:rPr>
              <a:t>Loves comics(Yes) </a:t>
            </a:r>
          </a:p>
          <a:p>
            <a:pPr algn="l">
              <a:lnSpc>
                <a:spcPts val="2400"/>
              </a:lnSpc>
              <a:buNone/>
            </a:pPr>
            <a:r>
              <a:rPr lang="en-US" dirty="0"/>
              <a:t>= 1–(1/4)²-(3/4)² 			= 0.375</a:t>
            </a:r>
          </a:p>
          <a:p>
            <a:pPr algn="l">
              <a:lnSpc>
                <a:spcPts val="2400"/>
              </a:lnSpc>
              <a:buNone/>
            </a:pPr>
            <a:r>
              <a:rPr lang="en-US" dirty="0"/>
              <a:t>Gini impurity of </a:t>
            </a:r>
            <a:r>
              <a:rPr lang="en-US" dirty="0">
                <a:solidFill>
                  <a:srgbClr val="FFC000"/>
                </a:solidFill>
              </a:rPr>
              <a:t>Loves comics(No) </a:t>
            </a:r>
          </a:p>
          <a:p>
            <a:pPr algn="l">
              <a:lnSpc>
                <a:spcPts val="2400"/>
              </a:lnSpc>
              <a:buNone/>
            </a:pPr>
            <a:r>
              <a:rPr lang="en-US" dirty="0"/>
              <a:t>= 1–(2/3)²-(1/3)²  		= 0.444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8CB07E-2C5C-F9B2-57EC-3A8DED4BBB4E}"/>
              </a:ext>
            </a:extLst>
          </p:cNvPr>
          <p:cNvSpPr txBox="1"/>
          <p:nvPr/>
        </p:nvSpPr>
        <p:spPr>
          <a:xfrm>
            <a:off x="527050" y="5221109"/>
            <a:ext cx="763191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Total Gini impurity of Loves comics = weighted average Gini impurity  of the Leave</a:t>
            </a:r>
          </a:p>
          <a:p>
            <a:r>
              <a:rPr lang="en-IN" dirty="0"/>
              <a:t>=(   (Total number of yes  / Total population)* Gini impurity of Yes )</a:t>
            </a:r>
          </a:p>
          <a:p>
            <a:r>
              <a:rPr lang="en-IN" dirty="0"/>
              <a:t>+ ((Total number of No’s / Total population)*(Gini impurity of No))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496BD-76CC-3A5A-F791-08CDD52BAC9B}"/>
              </a:ext>
            </a:extLst>
          </p:cNvPr>
          <p:cNvSpPr txBox="1"/>
          <p:nvPr/>
        </p:nvSpPr>
        <p:spPr>
          <a:xfrm>
            <a:off x="8158964" y="5221109"/>
            <a:ext cx="4033036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=   ( (4/7) * 0.375 ) - ( (3/7) * 0.444 )</a:t>
            </a:r>
          </a:p>
          <a:p>
            <a:endParaRPr lang="en-IN" dirty="0"/>
          </a:p>
          <a:p>
            <a:r>
              <a:rPr lang="en-IN" dirty="0"/>
              <a:t>=     0.405</a:t>
            </a:r>
          </a:p>
        </p:txBody>
      </p:sp>
    </p:spTree>
    <p:extLst>
      <p:ext uri="{BB962C8B-B14F-4D97-AF65-F5344CB8AC3E}">
        <p14:creationId xmlns:p14="http://schemas.microsoft.com/office/powerpoint/2010/main" val="150715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791B-9FC3-4EC7-7A50-ED2FDA20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4922"/>
            <a:ext cx="10353761" cy="588579"/>
          </a:xfrm>
        </p:spPr>
        <p:txBody>
          <a:bodyPr/>
          <a:lstStyle/>
          <a:p>
            <a:r>
              <a:rPr lang="en-IN" dirty="0"/>
              <a:t>Titanic dataset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245AD-ABAE-01A4-FB4C-A90ED44F7DA0}"/>
              </a:ext>
            </a:extLst>
          </p:cNvPr>
          <p:cNvSpPr txBox="1"/>
          <p:nvPr/>
        </p:nvSpPr>
        <p:spPr>
          <a:xfrm>
            <a:off x="354198" y="999100"/>
            <a:ext cx="11761076" cy="56339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sklearn.tree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DecisionTreeClassifier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plot_tree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sklearn.model_selection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sklearn.metrics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accuracy_score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📥 Load Titanic dataset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"https://raw.githubusercontent.com/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datasciencedojo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/datasets/master/titanic.csv"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🧼 Preprocess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].map({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'male'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'female'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fillna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].median())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🎯 Features and target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🧪 Train-test split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🌳 Train Decision Tree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tree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DecisionTreeClassifier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tree.fit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5090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4AAF-C592-31AA-5F31-89ADA8BD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CCA53-244B-D6B4-AD2D-CDAC91E1154E}"/>
              </a:ext>
            </a:extLst>
          </p:cNvPr>
          <p:cNvSpPr txBox="1"/>
          <p:nvPr/>
        </p:nvSpPr>
        <p:spPr>
          <a:xfrm>
            <a:off x="913794" y="1998582"/>
            <a:ext cx="10353761" cy="25853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📊 Evaluate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tree.predict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Accuracy on Test Set: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:.2f}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🎨 Plot tree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plot_tree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(tree,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feature_names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class_names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 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filled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16027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6ADC-89E5-C939-6D9D-5519525C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31B64-9245-B7CC-3549-5D7C5D11D2BB}"/>
              </a:ext>
            </a:extLst>
          </p:cNvPr>
          <p:cNvSpPr txBox="1"/>
          <p:nvPr/>
        </p:nvSpPr>
        <p:spPr>
          <a:xfrm>
            <a:off x="170268" y="2147351"/>
            <a:ext cx="11540358" cy="44798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🧠 Command-line prediction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🔍 Predict Survival"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(1, 2, or 3): 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sex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Sex (male/female): 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).strip().lower()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age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Age: 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sex_encoded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sex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'male'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sample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sex_encoded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age]],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prediction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tree.predict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(sample)[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"Survived"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prediction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Survived"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🧾 Prediction: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⚠️ Error: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96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7FBD-73FD-7F51-22DB-84431F50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2F99A-CF61-B53C-B740-AE60D223A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7E451-7D17-698E-9DD1-C936ABEA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74"/>
            <a:ext cx="12192000" cy="59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03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D156-6FE5-5D46-D7C0-9EB1D9F1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1.2.5🧠 Support Vector Machine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381B-C37B-FA08-D29A-8EF34FEC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5222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Support Vector Machine (SVM)</a:t>
            </a:r>
            <a:r>
              <a:rPr lang="en-US" dirty="0"/>
              <a:t> is a powerful supervised learning algorithm used for </a:t>
            </a:r>
            <a:r>
              <a:rPr lang="en-US" b="1" dirty="0"/>
              <a:t>classification</a:t>
            </a:r>
            <a:r>
              <a:rPr lang="en-US" dirty="0"/>
              <a:t> and </a:t>
            </a:r>
            <a:r>
              <a:rPr lang="en-US" b="1" dirty="0"/>
              <a:t>regression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At its core, SVM tries to find the </a:t>
            </a:r>
            <a:r>
              <a:rPr lang="en-US" b="1" dirty="0"/>
              <a:t>best boundary (hyperplane)</a:t>
            </a:r>
            <a:r>
              <a:rPr lang="en-US" dirty="0"/>
              <a:t> that separates classes in your data.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effectLst/>
                <a:latin typeface="Arial" panose="020B0604020202020204" pitchFamily="34" charset="0"/>
              </a:rPr>
              <a:t>It maximizes the </a:t>
            </a:r>
            <a:r>
              <a:rPr lang="en-US" altLang="en-US" b="1" dirty="0">
                <a:effectLst/>
                <a:latin typeface="Arial" panose="020B0604020202020204" pitchFamily="34" charset="0"/>
              </a:rPr>
              <a:t>margin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between the closest points of each class (called </a:t>
            </a:r>
            <a:r>
              <a:rPr lang="en-US" altLang="en-US" b="1" dirty="0">
                <a:effectLst/>
                <a:latin typeface="Arial" panose="020B0604020202020204" pitchFamily="34" charset="0"/>
              </a:rPr>
              <a:t>support vectors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).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effectLst/>
                <a:latin typeface="Arial" panose="020B0604020202020204" pitchFamily="34" charset="0"/>
              </a:rPr>
              <a:t>It can handle </a:t>
            </a:r>
            <a:r>
              <a:rPr lang="en-US" altLang="en-US" b="1" dirty="0">
                <a:effectLst/>
                <a:latin typeface="Arial" panose="020B0604020202020204" pitchFamily="34" charset="0"/>
              </a:rPr>
              <a:t>non-linear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boundaries using </a:t>
            </a:r>
            <a:r>
              <a:rPr lang="en-US" altLang="en-US" b="1" dirty="0">
                <a:effectLst/>
                <a:latin typeface="Arial" panose="020B0604020202020204" pitchFamily="34" charset="0"/>
              </a:rPr>
              <a:t>kernel tricks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 (like RBF, polynomial).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1800" dirty="0"/>
              <a:t>Imagine you're drawing a line to separate apples from oranges on a table. </a:t>
            </a:r>
          </a:p>
          <a:p>
            <a:pPr algn="just"/>
            <a:r>
              <a:rPr lang="en-US" sz="1800" dirty="0"/>
              <a:t>SVM finds the line that gives the </a:t>
            </a:r>
            <a:r>
              <a:rPr lang="en-US" sz="1800" b="1" dirty="0"/>
              <a:t>widest possible gap</a:t>
            </a:r>
            <a:r>
              <a:rPr lang="en-US" sz="1800" dirty="0"/>
              <a:t> between the two groups — not just any line, but the most confident one</a:t>
            </a:r>
            <a:r>
              <a:rPr lang="en-US" sz="1600" dirty="0"/>
              <a:t>.</a:t>
            </a:r>
            <a:endParaRPr lang="en-IN" sz="1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BB81DA-C2E1-FCE5-5574-5DDFC1BDF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90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2329-D216-BFFA-F845-CF9C7C86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00" y="196646"/>
            <a:ext cx="10353761" cy="888836"/>
          </a:xfrm>
        </p:spPr>
        <p:txBody>
          <a:bodyPr/>
          <a:lstStyle/>
          <a:p>
            <a:r>
              <a:rPr lang="en-IN" dirty="0">
                <a:effectLst/>
              </a:rPr>
              <a:t>Key Concepts of SVM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3DF3B-EEBF-29F2-6C9B-2B330EA1F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43897"/>
            <a:ext cx="10353762" cy="565748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>
                <a:solidFill>
                  <a:srgbClr val="FFC000"/>
                </a:solidFill>
                <a:effectLst/>
              </a:rPr>
              <a:t>Hyperplane</a:t>
            </a:r>
            <a:r>
              <a:rPr lang="en-US" dirty="0">
                <a:effectLst/>
              </a:rPr>
              <a:t>:  SVM aims to find the best decision boundary (hyperplane) that separates different classes in the dataset. This hyperplane maximizes the margin between the closest data points of each class.</a:t>
            </a:r>
          </a:p>
          <a:p>
            <a:pPr algn="just"/>
            <a:r>
              <a:rPr lang="en-US" b="1" dirty="0">
                <a:solidFill>
                  <a:srgbClr val="FFC000"/>
                </a:solidFill>
                <a:effectLst/>
              </a:rPr>
              <a:t>Support Vectors</a:t>
            </a:r>
            <a:r>
              <a:rPr lang="en-US" dirty="0">
                <a:effectLst/>
              </a:rPr>
              <a:t>: These are the data points closest to the hyperplane. They are critical in defining the position and orientation of the hyperplane.</a:t>
            </a:r>
          </a:p>
          <a:p>
            <a:pPr algn="just"/>
            <a:r>
              <a:rPr lang="en-US" b="1" dirty="0">
                <a:solidFill>
                  <a:srgbClr val="FFC000"/>
                </a:solidFill>
                <a:effectLst/>
              </a:rPr>
              <a:t>Margin</a:t>
            </a:r>
            <a:r>
              <a:rPr lang="en-US" dirty="0">
                <a:effectLst/>
              </a:rPr>
              <a:t>: The margin is the distance between the hyperplane and the nearest data points from each class. SVM maximizes this margin to improve classification accuracy.</a:t>
            </a:r>
          </a:p>
          <a:p>
            <a:pPr algn="just"/>
            <a:r>
              <a:rPr lang="en-US" b="1" dirty="0">
                <a:solidFill>
                  <a:srgbClr val="FFC000"/>
                </a:solidFill>
                <a:effectLst/>
              </a:rPr>
              <a:t>Kernel Trick</a:t>
            </a:r>
            <a:r>
              <a:rPr lang="en-US" dirty="0">
                <a:effectLst/>
              </a:rPr>
              <a:t>: SVM uses kernel functions to transform non-linearly separable data into a higher-dimensional space where it becomes linearly separable. Common kernels include:</a:t>
            </a:r>
          </a:p>
          <a:p>
            <a:pPr lvl="2" algn="just"/>
            <a:r>
              <a:rPr lang="en-US" b="1" dirty="0">
                <a:solidFill>
                  <a:srgbClr val="FFC000"/>
                </a:solidFill>
                <a:effectLst/>
              </a:rPr>
              <a:t>Linear Kernel</a:t>
            </a:r>
            <a:endParaRPr lang="en-US" dirty="0">
              <a:solidFill>
                <a:srgbClr val="FFC000"/>
              </a:solidFill>
              <a:effectLst/>
            </a:endParaRPr>
          </a:p>
          <a:p>
            <a:pPr lvl="2" algn="just"/>
            <a:r>
              <a:rPr lang="en-US" b="1" dirty="0">
                <a:solidFill>
                  <a:srgbClr val="FFC000"/>
                </a:solidFill>
                <a:effectLst/>
              </a:rPr>
              <a:t>Polynomial Kernel</a:t>
            </a:r>
            <a:endParaRPr lang="en-US" dirty="0">
              <a:solidFill>
                <a:srgbClr val="FFC000"/>
              </a:solidFill>
              <a:effectLst/>
            </a:endParaRPr>
          </a:p>
          <a:p>
            <a:pPr lvl="2" algn="just"/>
            <a:r>
              <a:rPr lang="en-US" b="1" dirty="0">
                <a:solidFill>
                  <a:srgbClr val="FFC000"/>
                </a:solidFill>
                <a:effectLst/>
              </a:rPr>
              <a:t>Radial Basis Function (RBF) Kernel</a:t>
            </a:r>
            <a:endParaRPr lang="en-US" dirty="0">
              <a:solidFill>
                <a:srgbClr val="FFC000"/>
              </a:solidFill>
              <a:effectLst/>
            </a:endParaRPr>
          </a:p>
          <a:p>
            <a:pPr lvl="2" algn="just"/>
            <a:r>
              <a:rPr lang="en-US" b="1" dirty="0">
                <a:solidFill>
                  <a:srgbClr val="FFC000"/>
                </a:solidFill>
                <a:effectLst/>
              </a:rPr>
              <a:t>Sigmoid Kernel</a:t>
            </a:r>
            <a:endParaRPr lang="en-US" dirty="0">
              <a:solidFill>
                <a:srgbClr val="FFC000"/>
              </a:solidFill>
              <a:effectLst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99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E286-E3AA-A7DA-EB81-5D01CCD7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01" y="326432"/>
            <a:ext cx="10353761" cy="1054018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effectLst/>
              </a:rPr>
              <a:t>Advantages &amp; Disadvantages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2891-67F3-237A-4156-A185E96D9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03757"/>
            <a:ext cx="10353762" cy="4487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effectLst/>
              </a:rPr>
              <a:t>Advantages</a:t>
            </a:r>
          </a:p>
          <a:p>
            <a:r>
              <a:rPr lang="en-US" dirty="0">
                <a:effectLst/>
              </a:rPr>
              <a:t>Works well for both linear and non-linear data.</a:t>
            </a:r>
          </a:p>
          <a:p>
            <a:r>
              <a:rPr lang="en-US" dirty="0">
                <a:effectLst/>
              </a:rPr>
              <a:t>Effective in high-dimensional spaces.</a:t>
            </a:r>
          </a:p>
          <a:p>
            <a:r>
              <a:rPr lang="en-US" dirty="0">
                <a:effectLst/>
              </a:rPr>
              <a:t>Robust against overfitting, especially in cases where the number of dimensions exceeds the number of samples.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effectLst/>
              </a:rPr>
              <a:t>Disadvantages</a:t>
            </a:r>
          </a:p>
          <a:p>
            <a:r>
              <a:rPr lang="en-US" dirty="0">
                <a:effectLst/>
              </a:rPr>
              <a:t>Computationally expensive for large datasets.</a:t>
            </a:r>
          </a:p>
          <a:p>
            <a:r>
              <a:rPr lang="en-US" dirty="0">
                <a:effectLst/>
              </a:rPr>
              <a:t>Requires careful tuning of hyperparameters (e.g., kernel type, regularization parameter).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9813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775F-0C99-CDE2-8CE9-0376E97FE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Applications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8974D-D836-221D-FC5C-65F419750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Text Classification</a:t>
            </a:r>
            <a:r>
              <a:rPr lang="en-US" dirty="0">
                <a:effectLst/>
              </a:rPr>
              <a:t>: Spam detection, sentiment analysis.</a:t>
            </a:r>
          </a:p>
          <a:p>
            <a:r>
              <a:rPr lang="en-US" b="1" dirty="0">
                <a:effectLst/>
              </a:rPr>
              <a:t>Image Recognition</a:t>
            </a:r>
            <a:r>
              <a:rPr lang="en-US" dirty="0">
                <a:effectLst/>
              </a:rPr>
              <a:t>: Handwriting recognition, facial recognition.</a:t>
            </a:r>
          </a:p>
          <a:p>
            <a:r>
              <a:rPr lang="en-US" b="1" dirty="0">
                <a:effectLst/>
              </a:rPr>
              <a:t>Bioinformatics</a:t>
            </a:r>
            <a:r>
              <a:rPr lang="en-US" dirty="0">
                <a:effectLst/>
              </a:rPr>
              <a:t>: Protein classification, gene expression analysis.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FFC000"/>
                </a:solidFill>
                <a:effectLst/>
              </a:rPr>
              <a:t>SVM is a powerful tool, but its performance heavily depends on the choice of kernel and parameter tuning.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2429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9EE4-391C-CFA1-9326-34E06DFD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Regression vs Classification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4213D-62E4-9CD3-6E3B-E5BA715A1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782781"/>
              </p:ext>
            </p:extLst>
          </p:nvPr>
        </p:nvGraphicFramePr>
        <p:xfrm>
          <a:off x="996381" y="2148840"/>
          <a:ext cx="10353675" cy="25603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604463">
                  <a:extLst>
                    <a:ext uri="{9D8B030D-6E8A-4147-A177-3AD203B41FA5}">
                      <a16:colId xmlns:a16="http://schemas.microsoft.com/office/drawing/2014/main" val="2341003762"/>
                    </a:ext>
                  </a:extLst>
                </a:gridCol>
                <a:gridCol w="3720663">
                  <a:extLst>
                    <a:ext uri="{9D8B030D-6E8A-4147-A177-3AD203B41FA5}">
                      <a16:colId xmlns:a16="http://schemas.microsoft.com/office/drawing/2014/main" val="3643674687"/>
                    </a:ext>
                  </a:extLst>
                </a:gridCol>
                <a:gridCol w="4028549">
                  <a:extLst>
                    <a:ext uri="{9D8B030D-6E8A-4147-A177-3AD203B41FA5}">
                      <a16:colId xmlns:a16="http://schemas.microsoft.com/office/drawing/2014/main" val="2335618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C000"/>
                          </a:solidFill>
                        </a:rPr>
                        <a:t>SVM (Classification)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C000"/>
                          </a:solidFill>
                        </a:rPr>
                        <a:t>Regression (Prediction)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678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92D050"/>
                          </a:solidFill>
                        </a:rPr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Separate 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Predict a continuous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942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92D050"/>
                          </a:solidFill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+1 or -1 (apple or orange)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Any number (e.g., sweetness = 7.5)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025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92D050"/>
                          </a:solidFill>
                        </a:rPr>
                        <a:t>Line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Separates groups with margin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Fits through points to minimize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1458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92D050"/>
                          </a:solidFill>
                        </a:rPr>
                        <a:t>Data label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Categorical (e.g., apple/orange)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Numerical (e.g., sweetness score)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663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92D050"/>
                          </a:solidFill>
                        </a:rPr>
                        <a:t>Example 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“Is this fruit an apple or orange?”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“How sweet is this fruit?”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736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92D050"/>
                          </a:solidFill>
                        </a:rPr>
                        <a:t>Visualization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Fence between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Trend line through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6811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1988F1-8DFC-AA82-E8D2-3EC436B83EA4}"/>
              </a:ext>
            </a:extLst>
          </p:cNvPr>
          <p:cNvSpPr txBox="1"/>
          <p:nvPr/>
        </p:nvSpPr>
        <p:spPr>
          <a:xfrm>
            <a:off x="846608" y="5138484"/>
            <a:ext cx="10561319" cy="11157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VM</a:t>
            </a:r>
            <a:r>
              <a:rPr lang="en-US" dirty="0"/>
              <a:t> is like sorting toys into bins: “This goes here, that goes there.”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Regression</a:t>
            </a:r>
            <a:r>
              <a:rPr lang="en-US" dirty="0"/>
              <a:t> is like guessing someone’s height based on their age: “You’re probably 140 cm.”</a:t>
            </a:r>
          </a:p>
        </p:txBody>
      </p:sp>
    </p:spTree>
    <p:extLst>
      <p:ext uri="{BB962C8B-B14F-4D97-AF65-F5344CB8AC3E}">
        <p14:creationId xmlns:p14="http://schemas.microsoft.com/office/powerpoint/2010/main" val="46117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6567-4E71-23B7-523A-0D952C21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1.2.1 K-Nearest Neighbours (KNN)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BF466-2548-CE33-612E-FB55F64F4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96064"/>
                <a:ext cx="10353762" cy="426498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A new point is classified based on the </a:t>
                </a:r>
                <a:r>
                  <a:rPr lang="en-US" b="1" dirty="0"/>
                  <a:t>majority class among its K nearest neighbors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Think of it as “asking the opinion of your closest friends.”</a:t>
                </a:r>
              </a:p>
              <a:p>
                <a:pPr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effectLst/>
                    <a:latin typeface="Arial" panose="020B0604020202020204" pitchFamily="34" charset="0"/>
                  </a:rPr>
                  <a:t>Look at the </a:t>
                </a:r>
                <a:r>
                  <a:rPr lang="en-US" altLang="en-US" b="1" dirty="0">
                    <a:effectLst/>
                    <a:latin typeface="Arial" panose="020B0604020202020204" pitchFamily="34" charset="0"/>
                  </a:rPr>
                  <a:t>k closest neighbors</a:t>
                </a:r>
                <a:r>
                  <a:rPr lang="en-US" altLang="en-US" dirty="0">
                    <a:effectLst/>
                    <a:latin typeface="Arial" panose="020B0604020202020204" pitchFamily="34" charset="0"/>
                  </a:rPr>
                  <a:t> in training data, the majority class among them is the prediction.</a:t>
                </a:r>
                <a:endParaRPr lang="en-IN" dirty="0"/>
              </a:p>
              <a:p>
                <a:pPr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>
                  <a:effectLst/>
                  <a:latin typeface="Arial" panose="020B0604020202020204" pitchFamily="34" charset="0"/>
                </a:endParaRPr>
              </a:p>
              <a:p>
                <a:pPr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effectLst/>
                    <a:latin typeface="Arial" panose="020B0604020202020204" pitchFamily="34" charset="0"/>
                  </a:rPr>
                  <a:t>Distance between points (usually </a:t>
                </a:r>
                <a:r>
                  <a:rPr lang="en-US" altLang="en-US" b="1" dirty="0">
                    <a:solidFill>
                      <a:srgbClr val="FFC000"/>
                    </a:solidFill>
                    <a:effectLst/>
                    <a:latin typeface="Arial" panose="020B0604020202020204" pitchFamily="34" charset="0"/>
                  </a:rPr>
                  <a:t>Euclidean distance</a:t>
                </a:r>
                <a:r>
                  <a:rPr lang="en-US" altLang="en-US" dirty="0">
                    <a:effectLst/>
                    <a:latin typeface="Arial" panose="020B0604020202020204" pitchFamily="34" charset="0"/>
                  </a:rPr>
                  <a:t>):</a:t>
                </a:r>
              </a:p>
              <a:p>
                <a:pPr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>
                  <a:effectLst/>
                  <a:latin typeface="Arial" panose="020B0604020202020204" pitchFamily="34" charset="0"/>
                </a:endParaRPr>
              </a:p>
              <a:p>
                <a:pPr marL="0" indent="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US" altLang="en-US" dirty="0">
                    <a:solidFill>
                      <a:srgbClr val="FFC000"/>
                    </a:solidFill>
                    <a:effectLst/>
                  </a:rPr>
                  <a:t>d=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en-US" i="1" smtClean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en-US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altLang="en-US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altLang="en-US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altLang="en-US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IN" altLang="en-US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altLang="en-US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2)</m:t>
                            </m:r>
                          </m:e>
                          <m:sup>
                            <m:r>
                              <a:rPr lang="en-US" altLang="en-US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en-US" i="1" smtClean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en-US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altLang="en-US" i="1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altLang="en-US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altLang="en-US" i="1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IN" altLang="en-US" b="0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altLang="en-US" i="1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2)</m:t>
                            </m:r>
                          </m:e>
                          <m:sup>
                            <m:r>
                              <a:rPr lang="en-US" altLang="en-US" i="1" smtClean="0">
                                <a:solidFill>
                                  <a:srgbClr val="FFC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en-US" dirty="0">
                  <a:solidFill>
                    <a:srgbClr val="FFC000"/>
                  </a:solidFill>
                  <a:effectLst/>
                  <a:latin typeface="Arial" panose="020B0604020202020204" pitchFamily="34" charset="0"/>
                </a:endParaRPr>
              </a:p>
              <a:p>
                <a:pPr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dirty="0">
                  <a:effectLst/>
                  <a:latin typeface="Arial" panose="020B0604020202020204" pitchFamily="34" charset="0"/>
                </a:endParaRPr>
              </a:p>
              <a:p>
                <a:pPr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effectLst/>
                    <a:latin typeface="Arial" panose="020B0604020202020204" pitchFamily="34" charset="0"/>
                  </a:rPr>
                  <a:t>Choose </a:t>
                </a:r>
                <a:r>
                  <a:rPr lang="en-US" altLang="en-US" dirty="0">
                    <a:effectLst/>
                    <a:latin typeface="Arial Unicode MS"/>
                  </a:rPr>
                  <a:t>k</a:t>
                </a:r>
                <a:r>
                  <a:rPr lang="en-US" altLang="en-US" dirty="0">
                    <a:effectLst/>
                  </a:rPr>
                  <a:t> neighbors with smallest distance</a:t>
                </a:r>
                <a:r>
                  <a:rPr lang="en-US" altLang="en-US" sz="2400" dirty="0">
                    <a:effectLst/>
                  </a:rPr>
                  <a:t>.</a:t>
                </a:r>
                <a:endParaRPr lang="en-US" altLang="en-US" dirty="0">
                  <a:effectLst/>
                  <a:latin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BF466-2548-CE33-612E-FB55F64F4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96064"/>
                <a:ext cx="10353762" cy="4264980"/>
              </a:xfrm>
              <a:blipFill>
                <a:blip r:embed="rId2"/>
                <a:stretch>
                  <a:fillRect l="-648" t="-8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120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C4E0-5C20-ABC8-9FFC-D2FB63CC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🍎 Step 0: The Starting Data — Meet the Fruits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3D63-8D23-E080-F292-26E9896D0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239395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Imagine we’re trying to teach a robot how to tell apples from oranges using just their size and color.</a:t>
            </a:r>
          </a:p>
          <a:p>
            <a:r>
              <a:rPr lang="en-US" dirty="0"/>
              <a:t>We begin with a simple table of fruits. </a:t>
            </a:r>
          </a:p>
          <a:p>
            <a:r>
              <a:rPr lang="en-US" dirty="0"/>
              <a:t>Each fruit has two features: </a:t>
            </a:r>
            <a:r>
              <a:rPr lang="en-US" b="1" dirty="0">
                <a:solidFill>
                  <a:srgbClr val="FFC000"/>
                </a:solidFill>
              </a:rPr>
              <a:t>Size</a:t>
            </a:r>
            <a:r>
              <a:rPr lang="en-US" dirty="0"/>
              <a:t> and </a:t>
            </a:r>
            <a:r>
              <a:rPr lang="en-US" b="1" dirty="0">
                <a:solidFill>
                  <a:srgbClr val="FFC000"/>
                </a:solidFill>
              </a:rPr>
              <a:t>Color Value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(let’s say red = 1, orange = 0). </a:t>
            </a:r>
          </a:p>
          <a:p>
            <a:r>
              <a:rPr lang="en-US" dirty="0"/>
              <a:t>We also give each fruit a label: +1 for apple, -1 for orange.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39241-015F-1FCC-BBC7-0C1E05263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99961"/>
              </p:ext>
            </p:extLst>
          </p:nvPr>
        </p:nvGraphicFramePr>
        <p:xfrm>
          <a:off x="1015299" y="4800994"/>
          <a:ext cx="4281915" cy="18288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89175">
                  <a:extLst>
                    <a:ext uri="{9D8B030D-6E8A-4147-A177-3AD203B41FA5}">
                      <a16:colId xmlns:a16="http://schemas.microsoft.com/office/drawing/2014/main" val="1426034713"/>
                    </a:ext>
                  </a:extLst>
                </a:gridCol>
                <a:gridCol w="826113">
                  <a:extLst>
                    <a:ext uri="{9D8B030D-6E8A-4147-A177-3AD203B41FA5}">
                      <a16:colId xmlns:a16="http://schemas.microsoft.com/office/drawing/2014/main" val="3944433862"/>
                    </a:ext>
                  </a:extLst>
                </a:gridCol>
                <a:gridCol w="933319">
                  <a:extLst>
                    <a:ext uri="{9D8B030D-6E8A-4147-A177-3AD203B41FA5}">
                      <a16:colId xmlns:a16="http://schemas.microsoft.com/office/drawing/2014/main" val="3999610711"/>
                    </a:ext>
                  </a:extLst>
                </a:gridCol>
                <a:gridCol w="1633308">
                  <a:extLst>
                    <a:ext uri="{9D8B030D-6E8A-4147-A177-3AD203B41FA5}">
                      <a16:colId xmlns:a16="http://schemas.microsoft.com/office/drawing/2014/main" val="146609683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>
                          <a:solidFill>
                            <a:srgbClr val="FFC000"/>
                          </a:solidFill>
                        </a:rPr>
                        <a:t>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2382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+1 (Apple)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8176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+1 (Apple)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6135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-1 (Orange)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3996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-1 (Orange)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8095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F165B4F-867B-D19A-7BA6-8644262758FF}"/>
              </a:ext>
            </a:extLst>
          </p:cNvPr>
          <p:cNvSpPr txBox="1"/>
          <p:nvPr/>
        </p:nvSpPr>
        <p:spPr>
          <a:xfrm>
            <a:off x="5469058" y="4858410"/>
            <a:ext cx="579849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🧠 </a:t>
            </a:r>
            <a:r>
              <a:rPr lang="en-US" sz="2400" b="1" dirty="0"/>
              <a:t>What’s happening?</a:t>
            </a:r>
            <a:r>
              <a:rPr lang="en-US" sz="2400" dirty="0"/>
              <a:t> We’re giving the robot a few examples to learn from. It doesn’t know what an apple or orange is yet — it just sees numbers.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38147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2AC0-D2B6-FDE2-AABE-2E28721D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✂️ Step 1: Trying to Draw a 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4613-5548-F9F1-754B-F74B876C9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18288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Now we ask: “Can you draw a line that separates apples from oranges?” </a:t>
            </a:r>
          </a:p>
          <a:p>
            <a:r>
              <a:rPr lang="en-US" dirty="0"/>
              <a:t>This line is called a </a:t>
            </a:r>
            <a:r>
              <a:rPr lang="en-US" b="1" dirty="0">
                <a:solidFill>
                  <a:srgbClr val="FFC000"/>
                </a:solidFill>
              </a:rPr>
              <a:t>hyperplane</a:t>
            </a:r>
            <a:r>
              <a:rPr lang="en-US" dirty="0"/>
              <a:t>. In 2D, it’s just a straight line.</a:t>
            </a:r>
          </a:p>
          <a:p>
            <a:r>
              <a:rPr lang="en-US" dirty="0"/>
              <a:t>We don’t change the data yet, but we start thinking about how each fruit relates to the line: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C8CF10-B938-0000-AFE9-D4DF91031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889588"/>
              </p:ext>
            </p:extLst>
          </p:nvPr>
        </p:nvGraphicFramePr>
        <p:xfrm>
          <a:off x="924530" y="4224258"/>
          <a:ext cx="6907779" cy="18288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03371">
                  <a:extLst>
                    <a:ext uri="{9D8B030D-6E8A-4147-A177-3AD203B41FA5}">
                      <a16:colId xmlns:a16="http://schemas.microsoft.com/office/drawing/2014/main" val="1700657143"/>
                    </a:ext>
                  </a:extLst>
                </a:gridCol>
                <a:gridCol w="725214">
                  <a:extLst>
                    <a:ext uri="{9D8B030D-6E8A-4147-A177-3AD203B41FA5}">
                      <a16:colId xmlns:a16="http://schemas.microsoft.com/office/drawing/2014/main" val="36003395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73180091"/>
                    </a:ext>
                  </a:extLst>
                </a:gridCol>
                <a:gridCol w="952237">
                  <a:extLst>
                    <a:ext uri="{9D8B030D-6E8A-4147-A177-3AD203B41FA5}">
                      <a16:colId xmlns:a16="http://schemas.microsoft.com/office/drawing/2014/main" val="1148420553"/>
                    </a:ext>
                  </a:extLst>
                </a:gridCol>
                <a:gridCol w="3512557">
                  <a:extLst>
                    <a:ext uri="{9D8B030D-6E8A-4147-A177-3AD203B41FA5}">
                      <a16:colId xmlns:a16="http://schemas.microsoft.com/office/drawing/2014/main" val="39512008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Label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C000"/>
                          </a:solidFill>
                        </a:rPr>
                        <a:t>Rule to Follow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091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Must be on one side of the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760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Same side as 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143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Must be on the other side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365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Same side as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504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0925D0-83FA-3EB9-A2F9-670BE90E887B}"/>
              </a:ext>
            </a:extLst>
          </p:cNvPr>
          <p:cNvSpPr txBox="1"/>
          <p:nvPr/>
        </p:nvSpPr>
        <p:spPr>
          <a:xfrm>
            <a:off x="8203253" y="4392826"/>
            <a:ext cx="3122695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000" dirty="0"/>
              <a:t>🧠 </a:t>
            </a:r>
            <a:r>
              <a:rPr lang="en-US" sz="2000" b="1" dirty="0"/>
              <a:t>What’s happening?</a:t>
            </a:r>
            <a:r>
              <a:rPr lang="en-US" sz="2000" dirty="0"/>
              <a:t> We’re telling the robot: “Put apples on one side, oranges on the other.”</a:t>
            </a:r>
          </a:p>
        </p:txBody>
      </p:sp>
    </p:spTree>
    <p:extLst>
      <p:ext uri="{BB962C8B-B14F-4D97-AF65-F5344CB8AC3E}">
        <p14:creationId xmlns:p14="http://schemas.microsoft.com/office/powerpoint/2010/main" val="1260747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2D6A-5152-6ADF-F5ED-E6DEAD56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🧮 Step 2: Finding the Best Line (Maximum Margin)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7063-7B96-2CA7-003A-2EAC4B519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1908377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Now the robot tries different lines and picks the one that gives the </a:t>
            </a:r>
            <a:r>
              <a:rPr lang="en-US" b="1" dirty="0"/>
              <a:t>biggest gap</a:t>
            </a:r>
            <a:r>
              <a:rPr lang="en-US" dirty="0"/>
              <a:t> between apples and oranges — this is the “maximum margin.”</a:t>
            </a:r>
          </a:p>
          <a:p>
            <a:r>
              <a:rPr lang="en-US" dirty="0"/>
              <a:t>We now calculate how far each fruit is from the line. The ones closest to the line are called </a:t>
            </a:r>
            <a:r>
              <a:rPr lang="en-US" b="1" dirty="0"/>
              <a:t>support vectors</a:t>
            </a:r>
            <a:r>
              <a:rPr lang="en-US" dirty="0"/>
              <a:t>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9FFAA7-7D06-D71F-A3D3-B1EC12FFF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36367"/>
              </p:ext>
            </p:extLst>
          </p:nvPr>
        </p:nvGraphicFramePr>
        <p:xfrm>
          <a:off x="913795" y="4354830"/>
          <a:ext cx="6723022" cy="21031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14399">
                  <a:extLst>
                    <a:ext uri="{9D8B030D-6E8A-4147-A177-3AD203B41FA5}">
                      <a16:colId xmlns:a16="http://schemas.microsoft.com/office/drawing/2014/main" val="3634902551"/>
                    </a:ext>
                  </a:extLst>
                </a:gridCol>
                <a:gridCol w="718908">
                  <a:extLst>
                    <a:ext uri="{9D8B030D-6E8A-4147-A177-3AD203B41FA5}">
                      <a16:colId xmlns:a16="http://schemas.microsoft.com/office/drawing/2014/main" val="675562255"/>
                    </a:ext>
                  </a:extLst>
                </a:gridCol>
                <a:gridCol w="889175">
                  <a:extLst>
                    <a:ext uri="{9D8B030D-6E8A-4147-A177-3AD203B41FA5}">
                      <a16:colId xmlns:a16="http://schemas.microsoft.com/office/drawing/2014/main" val="1978515446"/>
                    </a:ext>
                  </a:extLst>
                </a:gridCol>
                <a:gridCol w="851338">
                  <a:extLst>
                    <a:ext uri="{9D8B030D-6E8A-4147-A177-3AD203B41FA5}">
                      <a16:colId xmlns:a16="http://schemas.microsoft.com/office/drawing/2014/main" val="3069010356"/>
                    </a:ext>
                  </a:extLst>
                </a:gridCol>
                <a:gridCol w="1476258">
                  <a:extLst>
                    <a:ext uri="{9D8B030D-6E8A-4147-A177-3AD203B41FA5}">
                      <a16:colId xmlns:a16="http://schemas.microsoft.com/office/drawing/2014/main" val="4185457222"/>
                    </a:ext>
                  </a:extLst>
                </a:gridCol>
                <a:gridCol w="1872944">
                  <a:extLst>
                    <a:ext uri="{9D8B030D-6E8A-4147-A177-3AD203B41FA5}">
                      <a16:colId xmlns:a16="http://schemas.microsoft.com/office/drawing/2014/main" val="2206205805"/>
                    </a:ext>
                  </a:extLst>
                </a:gridCol>
              </a:tblGrid>
              <a:tr h="4883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Label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Distance from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Support Vector?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81929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4920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6247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173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85397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E37B80-757E-CD51-9673-DF146B9E7D46}"/>
              </a:ext>
            </a:extLst>
          </p:cNvPr>
          <p:cNvSpPr txBox="1"/>
          <p:nvPr/>
        </p:nvSpPr>
        <p:spPr>
          <a:xfrm>
            <a:off x="7977354" y="4354830"/>
            <a:ext cx="3344996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🧠 </a:t>
            </a:r>
            <a:r>
              <a:rPr lang="en-US" sz="2000" b="1" dirty="0"/>
              <a:t>What’s happening?</a:t>
            </a:r>
            <a:r>
              <a:rPr lang="en-US" sz="2000" dirty="0"/>
              <a:t> The robot finds the fruits that are closest to the boundary — these are the most “important” for drawing the line.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46552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180F-7B5E-38DA-FDD1-121FD52B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104787"/>
          </a:xfrm>
        </p:spPr>
        <p:txBody>
          <a:bodyPr/>
          <a:lstStyle/>
          <a:p>
            <a:r>
              <a:rPr lang="en-US" dirty="0"/>
              <a:t>🧠 Step 3: Learning the Rule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A64B2-4ABC-8095-D295-6299C7E5B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224" y="1656429"/>
            <a:ext cx="10353762" cy="1685351"/>
          </a:xfrm>
        </p:spPr>
        <p:txBody>
          <a:bodyPr/>
          <a:lstStyle/>
          <a:p>
            <a:r>
              <a:rPr lang="en-US" dirty="0"/>
              <a:t>Now the robot writes down the rule it learned:	</a:t>
            </a:r>
            <a:r>
              <a:rPr lang="en-IN" dirty="0"/>
              <a:t>𝑓(𝑥)=𝑤</a:t>
            </a:r>
            <a:r>
              <a:rPr lang="en-IN" baseline="-25000" dirty="0"/>
              <a:t>1</a:t>
            </a:r>
            <a:r>
              <a:rPr lang="en-IN" dirty="0"/>
              <a:t>⋅ Size+ 𝑤</a:t>
            </a:r>
            <a:r>
              <a:rPr lang="en-IN" baseline="-25000" dirty="0"/>
              <a:t>2</a:t>
            </a:r>
            <a:r>
              <a:rPr lang="en-IN" dirty="0"/>
              <a:t>⋅Color+𝑏</a:t>
            </a:r>
          </a:p>
          <a:p>
            <a:r>
              <a:rPr lang="en-IN" dirty="0"/>
              <a:t>Let’s say it finds: 					 𝑓(𝑥)=1.0⋅Size+0.5⋅Color−3</a:t>
            </a:r>
          </a:p>
          <a:p>
            <a:r>
              <a:rPr lang="en-US" dirty="0"/>
              <a:t>We now use this rule to </a:t>
            </a:r>
            <a:r>
              <a:rPr lang="en-US" b="1" dirty="0"/>
              <a:t>predict</a:t>
            </a:r>
            <a:r>
              <a:rPr lang="en-US" dirty="0"/>
              <a:t> new fruits.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BACBE3-87A6-C090-095D-63290A7A9A20}"/>
              </a:ext>
            </a:extLst>
          </p:cNvPr>
          <p:cNvSpPr txBox="1">
            <a:spLocks/>
          </p:cNvSpPr>
          <p:nvPr/>
        </p:nvSpPr>
        <p:spPr>
          <a:xfrm>
            <a:off x="1046224" y="3133644"/>
            <a:ext cx="10353761" cy="76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🔮 Step 4: Predicting New Fruits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4DB33E-9547-0EA8-6847-1252A7D6D442}"/>
              </a:ext>
            </a:extLst>
          </p:cNvPr>
          <p:cNvSpPr txBox="1">
            <a:spLocks/>
          </p:cNvSpPr>
          <p:nvPr/>
        </p:nvSpPr>
        <p:spPr>
          <a:xfrm>
            <a:off x="913795" y="3957682"/>
            <a:ext cx="10353762" cy="539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Let’s test the robot with new fruits: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27B322-D1D6-EAB0-1D29-6B74FFD39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72195"/>
              </p:ext>
            </p:extLst>
          </p:nvPr>
        </p:nvGraphicFramePr>
        <p:xfrm>
          <a:off x="1046225" y="4854063"/>
          <a:ext cx="6665661" cy="109728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81970">
                  <a:extLst>
                    <a:ext uri="{9D8B030D-6E8A-4147-A177-3AD203B41FA5}">
                      <a16:colId xmlns:a16="http://schemas.microsoft.com/office/drawing/2014/main" val="650897261"/>
                    </a:ext>
                  </a:extLst>
                </a:gridCol>
                <a:gridCol w="687376">
                  <a:extLst>
                    <a:ext uri="{9D8B030D-6E8A-4147-A177-3AD203B41FA5}">
                      <a16:colId xmlns:a16="http://schemas.microsoft.com/office/drawing/2014/main" val="1857092402"/>
                    </a:ext>
                  </a:extLst>
                </a:gridCol>
                <a:gridCol w="933319">
                  <a:extLst>
                    <a:ext uri="{9D8B030D-6E8A-4147-A177-3AD203B41FA5}">
                      <a16:colId xmlns:a16="http://schemas.microsoft.com/office/drawing/2014/main" val="2026806673"/>
                    </a:ext>
                  </a:extLst>
                </a:gridCol>
                <a:gridCol w="2711669">
                  <a:extLst>
                    <a:ext uri="{9D8B030D-6E8A-4147-A177-3AD203B41FA5}">
                      <a16:colId xmlns:a16="http://schemas.microsoft.com/office/drawing/2014/main" val="2706063867"/>
                    </a:ext>
                  </a:extLst>
                </a:gridCol>
                <a:gridCol w="1551327">
                  <a:extLst>
                    <a:ext uri="{9D8B030D-6E8A-4147-A177-3AD203B41FA5}">
                      <a16:colId xmlns:a16="http://schemas.microsoft.com/office/drawing/2014/main" val="5411722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>
                          <a:solidFill>
                            <a:srgbClr val="FFC000"/>
                          </a:solidFill>
                        </a:rPr>
                        <a:t>f(x)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>
                          <a:solidFill>
                            <a:srgbClr val="FFC000"/>
                          </a:solidFill>
                        </a:rPr>
                        <a:t>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66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1.0×3 + 0.5×1 - 3 = 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Apple (+1)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814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1.0×1 + 0.5×0 - 3 = -2.0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Orange (-1)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039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18E4548-10BA-E4A2-A4A9-574E2EB38613}"/>
              </a:ext>
            </a:extLst>
          </p:cNvPr>
          <p:cNvSpPr txBox="1"/>
          <p:nvPr/>
        </p:nvSpPr>
        <p:spPr>
          <a:xfrm>
            <a:off x="7844316" y="4836555"/>
            <a:ext cx="3668635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🧠 </a:t>
            </a:r>
            <a:r>
              <a:rPr lang="en-US" sz="2000" b="1" dirty="0"/>
              <a:t>What’s happening?</a:t>
            </a:r>
            <a:r>
              <a:rPr lang="en-US" sz="2000" dirty="0"/>
              <a:t> The robot now uses math to decide: “If f(x) is positive, it’s an apple. If negative, it’s an orange.”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97416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2E3A-CB3E-8826-FB6C-4F384895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🎓 Final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A2DF2-E478-AA45-575D-13BDFC4E2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 with labeled examples.</a:t>
            </a:r>
          </a:p>
          <a:p>
            <a:r>
              <a:rPr lang="en-US" dirty="0"/>
              <a:t>We try to draw a line that separates the two groups.</a:t>
            </a:r>
          </a:p>
          <a:p>
            <a:r>
              <a:rPr lang="en-US" dirty="0"/>
              <a:t>We find the best line — the one with the biggest gap.</a:t>
            </a:r>
          </a:p>
          <a:p>
            <a:r>
              <a:rPr lang="en-US" dirty="0"/>
              <a:t>We learn the rule from the line.</a:t>
            </a:r>
          </a:p>
          <a:p>
            <a:r>
              <a:rPr lang="en-US" dirty="0"/>
              <a:t>We use the rule to predict new things.</a:t>
            </a:r>
          </a:p>
          <a:p>
            <a:r>
              <a:rPr lang="en-US" dirty="0"/>
              <a:t>It’s like teaching a robot to play “Guess the Fruit” using math and examples.</a:t>
            </a:r>
          </a:p>
        </p:txBody>
      </p:sp>
    </p:spTree>
    <p:extLst>
      <p:ext uri="{BB962C8B-B14F-4D97-AF65-F5344CB8AC3E}">
        <p14:creationId xmlns:p14="http://schemas.microsoft.com/office/powerpoint/2010/main" val="3600843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5A57-6E1A-90F7-84CF-5868512E7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363" y="-32583"/>
            <a:ext cx="10353761" cy="727316"/>
          </a:xfrm>
        </p:spPr>
        <p:txBody>
          <a:bodyPr>
            <a:normAutofit/>
          </a:bodyPr>
          <a:lstStyle/>
          <a:p>
            <a:r>
              <a:rPr lang="en-IN" dirty="0"/>
              <a:t>“07_SVM_Noddy.py”  SVM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0EAB5-DD5F-3CB0-5A65-D9662BF9D0C3}"/>
              </a:ext>
            </a:extLst>
          </p:cNvPr>
          <p:cNvSpPr txBox="1"/>
          <p:nvPr/>
        </p:nvSpPr>
        <p:spPr>
          <a:xfrm>
            <a:off x="517109" y="806456"/>
            <a:ext cx="11294416" cy="59093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🎲 Step 1: Create synthetic fruit data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Feature 1: Size, Feature 2: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(1 = red, 0 = orange)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SVM labels: Apple (+1), Orange (-1)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🔍 Step 2: Scale features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sklearn.preprocessing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StandardScaler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scaler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StandardScaler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#Transformed data with a mean of 0 and a standard deviation of 1.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X_scaled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scaler.</a:t>
            </a:r>
            <a:r>
              <a:rPr lang="en-IN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fit_transform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(X)  </a:t>
            </a: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🔪 Step 3: Train-test split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sklearn.model_selection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y_class_train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y_class_test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X_scaled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🧠 Step 4: Train models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sklearn.svm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SVC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svm_model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'linear'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svm_model.fit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y_class_train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526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5471C0-4106-318D-9CB8-B52E1B7C7D8A}"/>
              </a:ext>
            </a:extLst>
          </p:cNvPr>
          <p:cNvSpPr txBox="1"/>
          <p:nvPr/>
        </p:nvSpPr>
        <p:spPr>
          <a:xfrm>
            <a:off x="459232" y="889397"/>
            <a:ext cx="11389009" cy="5632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🎨 Step 5: Plotting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SVM Plot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plt.suptitle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"SVM Classification (Apple vs Orange)"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first feature, second feature,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by class label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labels (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y_class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are not coordinates,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they’re used to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the points to show which class they belong to.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X_scaled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X_scaled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y_class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Decision boundary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N" b="0" u="sng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𝑤0 𝑥 + 𝑤1 𝑦 + 𝑏=0</a:t>
            </a:r>
            <a:endParaRPr lang="en-IN" b="0" u="sng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svm_model.coef</a:t>
            </a:r>
            <a:r>
              <a:rPr lang="en-IN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     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#w is the weight vector [w0, w1]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svm_model.intercept</a:t>
            </a:r>
            <a:r>
              <a:rPr lang="en-IN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#b is the bias/intercept term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creates 100 evenly spaced x-values across the range of the first feature.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x_vals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X_scaled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].min(),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X_scaled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].max(),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is the key step: solving the decision boundary equation for y.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y_vals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(w[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x_vals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b)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		</a:t>
            </a:r>
            <a:r>
              <a:rPr lang="en-IN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IN" u="sng" dirty="0">
                <a:solidFill>
                  <a:srgbClr val="6A9955"/>
                </a:solidFill>
                <a:latin typeface="Consolas" panose="020B0609020204030204" pitchFamily="49" charset="0"/>
              </a:rPr>
              <a:t>𝑦 = (0- 𝑤0 𝑥 - 𝑏) / 𝑤1</a:t>
            </a:r>
            <a:endParaRPr lang="en-IN" b="0" u="sng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x_vals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y_vals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'Decision Boundary'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93F41-0E9B-5F65-E713-0C1DAE0A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934" y="0"/>
            <a:ext cx="3420066" cy="25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46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5512-4952-C1DC-DD35-F4011BD9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44" y="184666"/>
            <a:ext cx="10353761" cy="765153"/>
          </a:xfrm>
        </p:spPr>
        <p:txBody>
          <a:bodyPr>
            <a:normAutofit/>
          </a:bodyPr>
          <a:lstStyle/>
          <a:p>
            <a:r>
              <a:rPr lang="en-IN" dirty="0"/>
              <a:t>📏 </a:t>
            </a:r>
            <a:r>
              <a:rPr lang="en-IN" dirty="0" err="1"/>
              <a:t>np.linspace</a:t>
            </a:r>
            <a:r>
              <a:rPr lang="en-IN" dirty="0"/>
              <a:t>() &amp; 🧮 </a:t>
            </a:r>
            <a:r>
              <a:rPr lang="en-IN" dirty="0" err="1">
                <a:latin typeface="Courier New" panose="02070309020205020404" pitchFamily="49" charset="0"/>
              </a:rPr>
              <a:t>np.meshgrid</a:t>
            </a:r>
            <a:r>
              <a:rPr lang="en-IN" dirty="0">
                <a:latin typeface="Courier New" panose="02070309020205020404" pitchFamily="49" charset="0"/>
              </a:rPr>
              <a:t>()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D185-F7CE-D30F-08CC-8949180E4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3" y="1002687"/>
            <a:ext cx="5060990" cy="5776485"/>
          </a:xfrm>
          <a:ln>
            <a:solidFill>
              <a:srgbClr val="FFFF00"/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IN" dirty="0"/>
              <a:t>🔍 What It Does: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Generates evenly spaced numbers over a specified interval.</a:t>
            </a:r>
            <a:endParaRPr lang="en-IN" u="sng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IN" u="sng" dirty="0"/>
              <a:t>🧪 Syntax</a:t>
            </a:r>
            <a:r>
              <a:rPr lang="en-IN" dirty="0"/>
              <a:t>: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np.linspace</a:t>
            </a:r>
            <a:r>
              <a:rPr lang="en-US" dirty="0">
                <a:solidFill>
                  <a:srgbClr val="FFC000"/>
                </a:solidFill>
              </a:rPr>
              <a:t>(start, stop, num)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FFC000"/>
                </a:solidFill>
              </a:rPr>
              <a:t>start</a:t>
            </a:r>
            <a:r>
              <a:rPr lang="en-US" altLang="en-US" dirty="0"/>
              <a:t>: beginning of the interval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FFC000"/>
                </a:solidFill>
              </a:rPr>
              <a:t>stop</a:t>
            </a:r>
            <a:r>
              <a:rPr lang="en-US" altLang="en-US" dirty="0"/>
              <a:t>: end of the interval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FFC000"/>
                </a:solidFill>
              </a:rPr>
              <a:t>num</a:t>
            </a:r>
            <a:r>
              <a:rPr lang="en-US" altLang="en-US" dirty="0"/>
              <a:t>: number of points to generate</a:t>
            </a:r>
          </a:p>
          <a:p>
            <a:pPr marL="0" indent="0" algn="ctr">
              <a:buNone/>
            </a:pPr>
            <a:r>
              <a:rPr lang="en-IN" u="sng" dirty="0"/>
              <a:t>📊 Example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 err="1"/>
              <a:t>np.linspace</a:t>
            </a:r>
            <a:r>
              <a:rPr lang="en-IN" dirty="0"/>
              <a:t>(0, 10, 5)</a:t>
            </a:r>
          </a:p>
          <a:p>
            <a:pPr marL="0" indent="0">
              <a:buNone/>
            </a:pPr>
            <a:r>
              <a:rPr lang="en-IN" dirty="0"/>
              <a:t>🔢 Output: </a:t>
            </a:r>
            <a:r>
              <a:rPr lang="en-US" dirty="0">
                <a:solidFill>
                  <a:srgbClr val="92D050"/>
                </a:solidFill>
              </a:rPr>
              <a:t>array([ 0.,  2.5,  5.,  7.5, 10.])</a:t>
            </a:r>
          </a:p>
          <a:p>
            <a:pPr marL="0" indent="0">
              <a:buNone/>
            </a:pPr>
            <a:r>
              <a:rPr lang="en-US" dirty="0"/>
              <a:t>This creates 5 evenly spaced values between 0 and 10.</a:t>
            </a:r>
          </a:p>
          <a:p>
            <a:pPr marL="0" indent="0" algn="ctr">
              <a:buNone/>
            </a:pPr>
            <a:r>
              <a:rPr lang="en-IN" u="sng" dirty="0"/>
              <a:t>🧠 Use Case</a:t>
            </a:r>
            <a:r>
              <a:rPr lang="en-IN" dirty="0"/>
              <a:t>:</a:t>
            </a:r>
          </a:p>
          <a:p>
            <a:r>
              <a:rPr lang="en-US" dirty="0"/>
              <a:t>Perfect for plotting smooth curves or setting up axes for decision boundaries.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D39D21-A1E1-A9F2-EA9E-3E4881C907AF}"/>
              </a:ext>
            </a:extLst>
          </p:cNvPr>
          <p:cNvSpPr txBox="1">
            <a:spLocks/>
          </p:cNvSpPr>
          <p:nvPr/>
        </p:nvSpPr>
        <p:spPr>
          <a:xfrm>
            <a:off x="5429644" y="1002687"/>
            <a:ext cx="6129633" cy="5776484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IN" dirty="0"/>
              <a:t>🔍 What It Does:</a:t>
            </a:r>
            <a:endParaRPr lang="en-US" dirty="0"/>
          </a:p>
          <a:p>
            <a:pPr algn="just">
              <a:lnSpc>
                <a:spcPct val="100000"/>
              </a:lnSpc>
            </a:pPr>
            <a:r>
              <a:rPr lang="en-US" dirty="0"/>
              <a:t>Creates a grid of coordinate pairs from two 1D arrays - used to evaluate functions over a 2D space.</a:t>
            </a:r>
            <a:endParaRPr lang="en-IN" u="sng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u="sng" dirty="0"/>
              <a:t>📊 Example</a:t>
            </a:r>
            <a:r>
              <a:rPr lang="en-IN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x = </a:t>
            </a:r>
            <a:r>
              <a:rPr lang="es-ES" dirty="0" err="1"/>
              <a:t>np.</a:t>
            </a:r>
            <a:r>
              <a:rPr lang="es-ES" dirty="0" err="1">
                <a:solidFill>
                  <a:srgbClr val="FFC000"/>
                </a:solidFill>
              </a:rPr>
              <a:t>linspace</a:t>
            </a:r>
            <a:r>
              <a:rPr lang="es-ES" dirty="0"/>
              <a:t>(0, 2, 3)   </a:t>
            </a:r>
            <a:r>
              <a:rPr lang="es-ES" dirty="0">
                <a:solidFill>
                  <a:srgbClr val="92D050"/>
                </a:solidFill>
              </a:rPr>
              <a:t># [0.0, 1.0, 2.0]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y = </a:t>
            </a:r>
            <a:r>
              <a:rPr lang="es-ES" dirty="0" err="1"/>
              <a:t>np.</a:t>
            </a:r>
            <a:r>
              <a:rPr lang="es-ES" dirty="0" err="1">
                <a:solidFill>
                  <a:srgbClr val="FFC000"/>
                </a:solidFill>
              </a:rPr>
              <a:t>linspace</a:t>
            </a:r>
            <a:r>
              <a:rPr lang="es-ES" dirty="0"/>
              <a:t>(0, 3, 4)   </a:t>
            </a:r>
            <a:r>
              <a:rPr lang="es-ES" dirty="0">
                <a:solidFill>
                  <a:srgbClr val="92D050"/>
                </a:solidFill>
              </a:rPr>
              <a:t># [0.0, 1.0, 2.0, 3.0]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dirty="0" err="1"/>
              <a:t>xx</a:t>
            </a:r>
            <a:r>
              <a:rPr lang="es-ES" dirty="0"/>
              <a:t>, </a:t>
            </a:r>
            <a:r>
              <a:rPr lang="es-ES" dirty="0" err="1"/>
              <a:t>yy</a:t>
            </a:r>
            <a:r>
              <a:rPr lang="es-ES" dirty="0"/>
              <a:t> = </a:t>
            </a:r>
            <a:r>
              <a:rPr lang="es-ES" dirty="0" err="1"/>
              <a:t>np.</a:t>
            </a:r>
            <a:r>
              <a:rPr lang="es-ES" dirty="0" err="1">
                <a:solidFill>
                  <a:srgbClr val="FFC000"/>
                </a:solidFill>
              </a:rPr>
              <a:t>meshgrid</a:t>
            </a:r>
            <a:r>
              <a:rPr lang="es-ES" dirty="0"/>
              <a:t>(x, y)</a:t>
            </a:r>
          </a:p>
          <a:p>
            <a:pPr marL="0" indent="0" algn="ctr">
              <a:buNone/>
            </a:pPr>
            <a:r>
              <a:rPr lang="en-IN" dirty="0"/>
              <a:t>🔢 Output:</a:t>
            </a:r>
          </a:p>
          <a:p>
            <a:pPr marL="0" indent="0">
              <a:buNone/>
            </a:pPr>
            <a:r>
              <a:rPr lang="fi-FI" dirty="0"/>
              <a:t>xx =			yy =</a:t>
            </a:r>
          </a:p>
          <a:p>
            <a:pPr marL="0" indent="0">
              <a:buNone/>
            </a:pPr>
            <a:r>
              <a:rPr lang="fi-FI" dirty="0"/>
              <a:t>[[0.  1.  2.]		[[0.  0.  0.]</a:t>
            </a:r>
          </a:p>
          <a:p>
            <a:pPr marL="0" indent="0">
              <a:buNone/>
            </a:pPr>
            <a:r>
              <a:rPr lang="fi-FI" dirty="0"/>
              <a:t> [0.  1.  2.]		[1.  1.  1.]</a:t>
            </a:r>
          </a:p>
          <a:p>
            <a:pPr marL="0" indent="0">
              <a:buNone/>
            </a:pPr>
            <a:r>
              <a:rPr lang="fi-FI" dirty="0"/>
              <a:t> [0.  1.  2.]		[2.  2.  2.]</a:t>
            </a:r>
          </a:p>
          <a:p>
            <a:pPr marL="0" indent="0">
              <a:buNone/>
            </a:pPr>
            <a:r>
              <a:rPr lang="fi-FI" dirty="0"/>
              <a:t> [0.  1.  2.]]		[3.  3.  3.]]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u="sng" dirty="0"/>
              <a:t>🧠 Use Case</a:t>
            </a:r>
            <a:r>
              <a:rPr lang="en-IN" dirty="0"/>
              <a:t>:</a:t>
            </a:r>
          </a:p>
          <a:p>
            <a:r>
              <a:rPr lang="en-US" dirty="0"/>
              <a:t>Used to evaluate a function like f(x, y) over a grid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9B587-91D4-D7C2-0E9F-E1440CC6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804" y="4210760"/>
            <a:ext cx="2749196" cy="164455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23789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10AD-D520-F543-6CF4-36FEB6D1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3F7419-A77C-8A73-40C5-E99E952FFD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251629"/>
              </p:ext>
            </p:extLst>
          </p:nvPr>
        </p:nvGraphicFramePr>
        <p:xfrm>
          <a:off x="5875792" y="2331720"/>
          <a:ext cx="6080776" cy="192024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86250">
                  <a:extLst>
                    <a:ext uri="{9D8B030D-6E8A-4147-A177-3AD203B41FA5}">
                      <a16:colId xmlns:a16="http://schemas.microsoft.com/office/drawing/2014/main" val="3033882265"/>
                    </a:ext>
                  </a:extLst>
                </a:gridCol>
                <a:gridCol w="1910781">
                  <a:extLst>
                    <a:ext uri="{9D8B030D-6E8A-4147-A177-3AD203B41FA5}">
                      <a16:colId xmlns:a16="http://schemas.microsoft.com/office/drawing/2014/main" val="1356993417"/>
                    </a:ext>
                  </a:extLst>
                </a:gridCol>
                <a:gridCol w="2383745">
                  <a:extLst>
                    <a:ext uri="{9D8B030D-6E8A-4147-A177-3AD203B41FA5}">
                      <a16:colId xmlns:a16="http://schemas.microsoft.com/office/drawing/2014/main" val="4076812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C000"/>
                          </a:solidFill>
                        </a:rPr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>
                          <a:solidFill>
                            <a:srgbClr val="FFC000"/>
                          </a:solidFill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solidFill>
                            <a:srgbClr val="FFC000"/>
                          </a:solidFill>
                        </a:rPr>
                        <a:t>Common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379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np.linspace()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dirty="0"/>
                        <a:t>Create evenly spaced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dirty="0"/>
                        <a:t>Smooth plots, axis setup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135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np.meshgrid()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/>
                        <a:t>Create 2D grid from 1D arrays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dirty="0"/>
                        <a:t>Decision boundaries, heatmaps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14327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B388653-E27C-0D2B-B341-7AFEE5F8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6" y="2306796"/>
            <a:ext cx="5512696" cy="42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5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B2A5-5500-7B02-C767-024CD1E4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7424"/>
            <a:ext cx="10353761" cy="891277"/>
          </a:xfrm>
        </p:spPr>
        <p:txBody>
          <a:bodyPr/>
          <a:lstStyle/>
          <a:p>
            <a:r>
              <a:rPr lang="en-IN" dirty="0" err="1"/>
              <a:t>Meshgrid</a:t>
            </a:r>
            <a:r>
              <a:rPr lang="en-IN" dirty="0"/>
              <a:t> and contour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335F1-7F8B-02F2-9625-9E4F12789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45" y="1122757"/>
            <a:ext cx="6477080" cy="2375037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solidFill>
                  <a:srgbClr val="FFC000"/>
                </a:solidFill>
                <a:effectLst/>
              </a:rPr>
              <a:t>contour</a:t>
            </a:r>
            <a:r>
              <a:rPr lang="en-US" dirty="0">
                <a:effectLst/>
              </a:rPr>
              <a:t> function draws only contour lines.</a:t>
            </a:r>
          </a:p>
          <a:p>
            <a:pPr algn="just"/>
            <a:r>
              <a:rPr lang="en-US" dirty="0" err="1">
                <a:solidFill>
                  <a:srgbClr val="FFC000"/>
                </a:solidFill>
                <a:effectLst/>
              </a:rPr>
              <a:t>contourf</a:t>
            </a:r>
            <a:r>
              <a:rPr lang="en-US" dirty="0">
                <a:effectLst/>
              </a:rPr>
              <a:t> fills the regions between contour lines with colors, providing a visual representation of how a 2D scalar field changes across a surface.</a:t>
            </a:r>
          </a:p>
          <a:p>
            <a:pPr algn="just"/>
            <a:r>
              <a:rPr lang="en-US" dirty="0" err="1">
                <a:solidFill>
                  <a:srgbClr val="FFC000"/>
                </a:solidFill>
                <a:effectLst/>
              </a:rPr>
              <a:t>contourf</a:t>
            </a:r>
            <a:r>
              <a:rPr lang="en-US" dirty="0">
                <a:effectLst/>
              </a:rPr>
              <a:t> is a function from the </a:t>
            </a:r>
            <a:r>
              <a:rPr lang="en-US" dirty="0" err="1">
                <a:effectLst/>
              </a:rPr>
              <a:t>matplotlib.pyplot</a:t>
            </a:r>
            <a:r>
              <a:rPr lang="en-US" dirty="0">
                <a:effectLst/>
              </a:rPr>
              <a:t> module, to create filled contour plots.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A11C9-962F-5099-17D6-F51E9E45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092" y="3962497"/>
            <a:ext cx="3680030" cy="283789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0A9C9-7C54-AA67-48B7-4126A6A5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86" y="3962497"/>
            <a:ext cx="3557548" cy="283789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6A668-8335-2B5B-35BA-DD21E1CB9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411" y="1122757"/>
            <a:ext cx="4876589" cy="2489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E4EC0-3572-4041-EB53-4542A64EE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40" y="3611850"/>
            <a:ext cx="4242417" cy="31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2F96-5859-7AE0-4C62-4976AD69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KNN </a:t>
            </a:r>
            <a:r>
              <a:rPr lang="en-IN" dirty="0" err="1"/>
              <a:t>contd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E464-103F-8777-3459-64FC2FE8A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041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Imagine you move into a new city and want to guess whether you’ll like a restaurant.</a:t>
            </a:r>
          </a:p>
          <a:p>
            <a:pPr>
              <a:lnSpc>
                <a:spcPct val="150000"/>
              </a:lnSpc>
            </a:pPr>
            <a:r>
              <a:rPr lang="en-US" dirty="0"/>
              <a:t>You ask your </a:t>
            </a:r>
            <a:r>
              <a:rPr lang="en-US" b="1" dirty="0"/>
              <a:t>3 nearest neighbors</a:t>
            </a:r>
            <a:r>
              <a:rPr lang="en-US" dirty="0"/>
              <a:t> what they think (K=3).</a:t>
            </a:r>
          </a:p>
          <a:p>
            <a:pPr>
              <a:lnSpc>
                <a:spcPct val="150000"/>
              </a:lnSpc>
            </a:pPr>
            <a:r>
              <a:rPr lang="en-US" dirty="0"/>
              <a:t>If 2 say “Yes” and 1 says “No” → you predict “Yes.”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is exactly what </a:t>
            </a:r>
            <a:r>
              <a:rPr lang="en-US" b="1" dirty="0"/>
              <a:t>KNN does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r>
              <a:rPr lang="en-US" dirty="0"/>
              <a:t>It stores the training data points.</a:t>
            </a:r>
          </a:p>
          <a:p>
            <a:pPr>
              <a:lnSpc>
                <a:spcPct val="150000"/>
              </a:lnSpc>
            </a:pPr>
            <a:r>
              <a:rPr lang="en-US" dirty="0"/>
              <a:t>To predict, it looks at the </a:t>
            </a:r>
            <a:r>
              <a:rPr lang="en-US" b="1" dirty="0"/>
              <a:t>k closest points</a:t>
            </a:r>
            <a:r>
              <a:rPr lang="en-US" dirty="0"/>
              <a:t> using </a:t>
            </a:r>
            <a:r>
              <a:rPr lang="en-US" b="1" dirty="0"/>
              <a:t>distance formula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1026" name="Picture 2" descr="K Nearest Neighbours — Introduction to Machine Learning Algorithms | by  Sachinsoni | Medium">
            <a:extLst>
              <a:ext uri="{FF2B5EF4-FFF2-40B4-BE49-F238E27FC236}">
                <a16:creationId xmlns:a16="http://schemas.microsoft.com/office/drawing/2014/main" id="{8F9FCDA0-DA66-8DB6-322C-6CD01C17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59" y="2788153"/>
            <a:ext cx="2901030" cy="25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6F92F-CA25-70C9-C90F-0B79722F3FD0}"/>
              </a:ext>
            </a:extLst>
          </p:cNvPr>
          <p:cNvSpPr txBox="1"/>
          <p:nvPr/>
        </p:nvSpPr>
        <p:spPr>
          <a:xfrm>
            <a:off x="317089" y="6479936"/>
            <a:ext cx="11776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linkClick r:id="rId3"/>
              </a:rPr>
              <a:t>Referencd</a:t>
            </a:r>
            <a:r>
              <a:rPr lang="en-IN" sz="1400" dirty="0">
                <a:hlinkClick r:id="rId3"/>
              </a:rPr>
              <a:t>: https://medium.com/@sachinsoni600517/k-nearest-neighbours-introduction-to-machine-learning-algorithms-9dbc9d9fb3b2</a:t>
            </a:r>
            <a:r>
              <a:rPr lang="en-I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656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A574-5B53-F611-DA91-2824028C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2430"/>
            <a:ext cx="10353761" cy="740534"/>
          </a:xfrm>
        </p:spPr>
        <p:txBody>
          <a:bodyPr/>
          <a:lstStyle/>
          <a:p>
            <a:r>
              <a:rPr lang="en-IN" dirty="0" err="1"/>
              <a:t>Meshgrid</a:t>
            </a:r>
            <a:r>
              <a:rPr lang="en-IN" dirty="0"/>
              <a:t>: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AA16D-C14E-8D1F-EBE8-F478AC49D926}"/>
              </a:ext>
            </a:extLst>
          </p:cNvPr>
          <p:cNvSpPr txBox="1"/>
          <p:nvPr/>
        </p:nvSpPr>
        <p:spPr>
          <a:xfrm>
            <a:off x="460353" y="1190668"/>
            <a:ext cx="5635648" cy="535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x and y ranges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meshgrid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X, 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np.meshgrid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(x, y)</a:t>
            </a:r>
          </a:p>
          <a:p>
            <a:pPr>
              <a:buNone/>
            </a:pP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pPr>
              <a:buNone/>
            </a:pP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(Y)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Evaluate function at each grid point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Z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Y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  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Elevation = x + y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plt.contourf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(X, Y, Z)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plt.colorbar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"X*X"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"Y*Y"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#plt.grid(True)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FE40A-6D7D-308C-DED5-4D50766E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686" y="4443473"/>
            <a:ext cx="2860810" cy="22820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3764C-3C9A-DC23-8E25-3253DEEFD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11" y="1122757"/>
            <a:ext cx="4876589" cy="24890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60CFBA-4235-A3AA-7294-223293EF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583" y="3685319"/>
            <a:ext cx="4242417" cy="317268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35869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EFF9-D0B1-DE4E-F54D-9A482C6C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245" y="2892447"/>
            <a:ext cx="10353761" cy="1326321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SVM classification with titanic dataset</a:t>
            </a:r>
          </a:p>
        </p:txBody>
      </p:sp>
    </p:spTree>
    <p:extLst>
      <p:ext uri="{BB962C8B-B14F-4D97-AF65-F5344CB8AC3E}">
        <p14:creationId xmlns:p14="http://schemas.microsoft.com/office/powerpoint/2010/main" val="926579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FF9FDA-BBEF-4083-D439-2DF0F0365C5E}"/>
              </a:ext>
            </a:extLst>
          </p:cNvPr>
          <p:cNvSpPr txBox="1"/>
          <p:nvPr/>
        </p:nvSpPr>
        <p:spPr>
          <a:xfrm>
            <a:off x="850733" y="508528"/>
            <a:ext cx="10364410" cy="6186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📥 Step 1: Load and Preprocess Titanic Data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#url = "https://raw.githubusercontent.com/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datasciencedojo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/datasets/master/titanic.csv"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"titanic.csv"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🧼 Preprocess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sklearn.preprocessing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LabelEncoder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'Fare'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dropna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LabelEncoder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fit_transform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Step 2. Feature Matrix and Target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'Fare'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🔍Step 3. Standardize Features: Scale features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is crucial for SVM performance.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sklearn.preprocessing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StandardScaler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X_scaled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StandardScaler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fit_transform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214213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D951-65DE-BE32-0E90-2E9F90DE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86582-BA0D-0857-7BE1-20CAE357625B}"/>
              </a:ext>
            </a:extLst>
          </p:cNvPr>
          <p:cNvSpPr txBox="1"/>
          <p:nvPr/>
        </p:nvSpPr>
        <p:spPr>
          <a:xfrm>
            <a:off x="794583" y="2146121"/>
            <a:ext cx="10531366" cy="4618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🔪Step 4. Train-Test Split 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sklearn.model_selection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X_scaled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y,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📉 Step 5. PCA to Reduce 4D to 2D for visualization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sklearn.decomposition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PCA</a:t>
            </a:r>
          </a:p>
          <a:p>
            <a:pPr>
              <a:lnSpc>
                <a:spcPct val="1500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PCA(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n_components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pca.fit_transform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X_test_pca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pca.transform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6292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3CA286-B979-EC4E-268A-AEDFC441C3A5}"/>
              </a:ext>
            </a:extLst>
          </p:cNvPr>
          <p:cNvSpPr txBox="1"/>
          <p:nvPr/>
        </p:nvSpPr>
        <p:spPr>
          <a:xfrm>
            <a:off x="825508" y="554927"/>
            <a:ext cx="10364410" cy="590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🧠 Step 6. Train SVM Models with Different Kernels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kernels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'linear'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'poly'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rbf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'sigmoid'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models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predictions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accuracies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sklearn.svm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SVC</a:t>
            </a: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sklearn.metrics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accuracy_score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kernel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kernels: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kernel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'poly'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model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kernel,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degree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kernel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'sigmoid'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model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kernel,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coef0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model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kernel)</a:t>
            </a:r>
          </a:p>
          <a:p>
            <a:pPr>
              <a:buNone/>
            </a:pP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X_test_pca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#Stores the values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wrt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the dictionary keys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models[kernel]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model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predictions[kernel]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accuracies[kernel]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826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61D207-55B9-B8A1-B86E-EC690CA6E1E9}"/>
              </a:ext>
            </a:extLst>
          </p:cNvPr>
          <p:cNvSpPr txBox="1"/>
          <p:nvPr/>
        </p:nvSpPr>
        <p:spPr>
          <a:xfrm>
            <a:off x="220716" y="256505"/>
            <a:ext cx="11407929" cy="6463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🎨 Step 7. Plot Decision Boundaries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fig, axes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grabs the first principal component, lowest and highest values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x_min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x_max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].min()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].max()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y_min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y_max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].min()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].max()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np.meshgrid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x_min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x_max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y_min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y_max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kernel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(kernels):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SVM model to 'predict' the class (0 or 1) for each grid point.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 grid of predicted class labels over the entire feature space.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Z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models[kernel].predict(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_[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xx.ravel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yy.ravel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()]).reshape(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xx.shape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Decision Boundary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axes[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contourf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(xx,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Z,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coolwarm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Test Points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axes[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].scatter(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X_test_pca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X_test_pca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[:,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coolwarm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axes[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"SVM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kernel)</a:t>
            </a:r>
            <a:r>
              <a:rPr lang="en-IN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IN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accuracies[kernel]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:.2f}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82371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84AE-31F0-0C39-BFAE-3D16323B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Output: classification with SVM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03918-5670-A0D7-9554-3EA46A53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545"/>
            <a:ext cx="12192000" cy="42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623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1D1A-CE84-0FD8-8665-B9EF9F87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2CC5-67D4-E427-5E05-E117057A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4408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AAE28C-CC82-6C30-4C35-8783EE51AEEA}"/>
              </a:ext>
            </a:extLst>
          </p:cNvPr>
          <p:cNvSpPr txBox="1"/>
          <p:nvPr/>
        </p:nvSpPr>
        <p:spPr>
          <a:xfrm>
            <a:off x="0" y="695499"/>
            <a:ext cx="12070079" cy="5403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sklearn.metrics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log_loss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roc_auc_score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precision_score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recall_score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f1_score,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confusion_matrix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		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True labels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		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 Predicted labels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Predicted probabilities (for log loss and AUC)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y_proba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1. (Overall correctness)Fraction of correct predictions.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(Quality of positive predictions) Of all predicted positives,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how many were actually positive? Formula: TP / (TP + FP)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precision_score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(Coverage of actual positives) Of all actual positives,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how many did we correctly predict? Formula: TP / (TP + FN)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recall_score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4. (Balance of precision &amp; recall)Harmonic mean of precision and recall.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Example: F1 = 2 * (Precision * Recall) / (Precision + Recall)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(f1_score(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5. (Breakdown of prediction outcomes)# Breakdown of prediction outcomes: TN, FP, FN, TP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6. (Confidence penalty)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log_loss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y_proba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7. (Class separation)Measures how well model separates classes#0.5(random) to 1 (perfect).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roc_auc_score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y_proba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2DF31-78F4-84CD-9D1B-0325285D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891" y="1347554"/>
            <a:ext cx="2710212" cy="22948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02D5A8-B207-763D-E2E4-7F8050780A28}"/>
              </a:ext>
            </a:extLst>
          </p:cNvPr>
          <p:cNvSpPr txBox="1"/>
          <p:nvPr/>
        </p:nvSpPr>
        <p:spPr>
          <a:xfrm>
            <a:off x="1444121" y="0"/>
            <a:ext cx="79710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Evaluate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974706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0DD9-82F7-5E4D-C72A-1974C422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Evaluate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038F-B8EA-7FC1-FE59-4765E3E9F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📊 </a:t>
            </a:r>
            <a:r>
              <a:rPr lang="en-IN" dirty="0">
                <a:solidFill>
                  <a:srgbClr val="FFC000"/>
                </a:solidFill>
              </a:rPr>
              <a:t>1. Accuracy</a:t>
            </a:r>
            <a:r>
              <a:rPr lang="en-IN" dirty="0"/>
              <a:t>: 					</a:t>
            </a:r>
            <a:r>
              <a:rPr lang="es-ES" dirty="0" err="1">
                <a:solidFill>
                  <a:srgbClr val="FF0000"/>
                </a:solidFill>
              </a:rPr>
              <a:t>accuracy_score</a:t>
            </a:r>
            <a:r>
              <a:rPr lang="es-ES" dirty="0">
                <a:solidFill>
                  <a:srgbClr val="FF0000"/>
                </a:solidFill>
              </a:rPr>
              <a:t>(</a:t>
            </a:r>
            <a:r>
              <a:rPr lang="es-ES" dirty="0" err="1">
                <a:solidFill>
                  <a:srgbClr val="FF0000"/>
                </a:solidFill>
              </a:rPr>
              <a:t>y_true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y_pred</a:t>
            </a:r>
            <a:r>
              <a:rPr lang="es-ES" dirty="0">
                <a:solidFill>
                  <a:srgbClr val="FF0000"/>
                </a:solidFill>
              </a:rPr>
              <a:t>)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effectLst/>
                <a:latin typeface="Arial" panose="020B0604020202020204" pitchFamily="34" charset="0"/>
              </a:rPr>
              <a:t>Definition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</a:t>
            </a:r>
            <a:r>
              <a:rPr lang="en-US" altLang="en-US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Fraction of correct predictions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effectLst/>
                <a:latin typeface="Arial" panose="020B0604020202020204" pitchFamily="34" charset="0"/>
              </a:rPr>
              <a:t>Example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8 out of 10 predictions are correct → Accuracy = 0.8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effectLst/>
                <a:latin typeface="Arial" panose="020B0604020202020204" pitchFamily="34" charset="0"/>
              </a:rPr>
              <a:t>Limitation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Doesn’t account for class imbalance.</a:t>
            </a:r>
          </a:p>
          <a:p>
            <a:pPr>
              <a:lnSpc>
                <a:spcPct val="130000"/>
              </a:lnSpc>
            </a:pPr>
            <a:r>
              <a:rPr lang="en-IN" dirty="0">
                <a:solidFill>
                  <a:srgbClr val="FFC000"/>
                </a:solidFill>
              </a:rPr>
              <a:t>📉 2. Logarithmic Loss (Log Loss):  			</a:t>
            </a:r>
            <a:r>
              <a:rPr lang="es-ES" dirty="0" err="1">
                <a:solidFill>
                  <a:srgbClr val="FF0000"/>
                </a:solidFill>
              </a:rPr>
              <a:t>log_loss</a:t>
            </a:r>
            <a:r>
              <a:rPr lang="es-ES" dirty="0">
                <a:solidFill>
                  <a:srgbClr val="FF0000"/>
                </a:solidFill>
              </a:rPr>
              <a:t>(</a:t>
            </a:r>
            <a:r>
              <a:rPr lang="es-ES" dirty="0" err="1">
                <a:solidFill>
                  <a:srgbClr val="FF0000"/>
                </a:solidFill>
              </a:rPr>
              <a:t>y_true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y_proba</a:t>
            </a:r>
            <a:r>
              <a:rPr lang="es-ES" dirty="0">
                <a:solidFill>
                  <a:srgbClr val="FF0000"/>
                </a:solidFill>
              </a:rPr>
              <a:t>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effectLst/>
                <a:latin typeface="Arial" panose="020B0604020202020204" pitchFamily="34" charset="0"/>
              </a:rPr>
              <a:t>Definition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</a:t>
            </a:r>
            <a:r>
              <a:rPr lang="en-US" altLang="en-US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Penalizes confident wrong predictions more than less confident ones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effectLst/>
                <a:latin typeface="Arial" panose="020B0604020202020204" pitchFamily="34" charset="0"/>
              </a:rPr>
              <a:t>Example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Predicting 0.99 for class 0 is worse than predicting 0.6.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effectLst/>
                <a:latin typeface="Arial" panose="020B0604020202020204" pitchFamily="34" charset="0"/>
              </a:rPr>
              <a:t>Lower is better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A perfect model has log loss near 0.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FFC000"/>
                </a:solidFill>
              </a:rPr>
              <a:t>📈 3. Area Under Curve (AUC - ROC): </a:t>
            </a:r>
            <a:r>
              <a:rPr lang="en-US" dirty="0"/>
              <a:t>		</a:t>
            </a:r>
            <a:r>
              <a:rPr lang="es-ES" dirty="0" err="1">
                <a:solidFill>
                  <a:srgbClr val="FF0000"/>
                </a:solidFill>
              </a:rPr>
              <a:t>roc_auc_score</a:t>
            </a:r>
            <a:r>
              <a:rPr lang="es-ES" dirty="0">
                <a:solidFill>
                  <a:srgbClr val="FF0000"/>
                </a:solidFill>
              </a:rPr>
              <a:t>(</a:t>
            </a:r>
            <a:r>
              <a:rPr lang="es-ES" dirty="0" err="1">
                <a:solidFill>
                  <a:srgbClr val="FF0000"/>
                </a:solidFill>
              </a:rPr>
              <a:t>y_true</a:t>
            </a:r>
            <a:r>
              <a:rPr lang="es-ES" dirty="0">
                <a:solidFill>
                  <a:srgbClr val="FF0000"/>
                </a:solidFill>
              </a:rPr>
              <a:t>, </a:t>
            </a:r>
            <a:r>
              <a:rPr lang="es-ES" dirty="0" err="1">
                <a:solidFill>
                  <a:srgbClr val="FF0000"/>
                </a:solidFill>
              </a:rPr>
              <a:t>y_proba</a:t>
            </a:r>
            <a:r>
              <a:rPr lang="es-ES" dirty="0">
                <a:solidFill>
                  <a:srgbClr val="FF0000"/>
                </a:solidFill>
              </a:rPr>
              <a:t>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effectLst/>
                <a:latin typeface="Arial" panose="020B0604020202020204" pitchFamily="34" charset="0"/>
              </a:rPr>
              <a:t>Definition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</a:t>
            </a:r>
            <a:r>
              <a:rPr lang="en-US" altLang="en-US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Measures how well the model separates classes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effectLst/>
                <a:latin typeface="Arial" panose="020B0604020202020204" pitchFamily="34" charset="0"/>
              </a:rPr>
              <a:t>Range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0.5 (random) to 1.0 (perfect).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effectLst/>
                <a:latin typeface="Arial" panose="020B0604020202020204" pitchFamily="34" charset="0"/>
              </a:rPr>
              <a:t>Example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AUC of 0.92 means strong separation between positive and negative classes.</a:t>
            </a:r>
          </a:p>
          <a:p>
            <a:endParaRPr lang="en-IN" sz="1800" i="1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18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4D8236-6380-FDF9-CE47-4555E4AAA48D}"/>
              </a:ext>
            </a:extLst>
          </p:cNvPr>
          <p:cNvSpPr txBox="1"/>
          <p:nvPr/>
        </p:nvSpPr>
        <p:spPr>
          <a:xfrm>
            <a:off x="684325" y="490811"/>
            <a:ext cx="1058344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3200" u="sng" dirty="0"/>
              <a:t>1.2.2 KNN concept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38396-CBFA-093E-F7E3-4CC3AFE2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299" y="1212450"/>
            <a:ext cx="3492978" cy="2710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AD283-37CA-2507-875E-35565703A75E}"/>
              </a:ext>
            </a:extLst>
          </p:cNvPr>
          <p:cNvSpPr txBox="1"/>
          <p:nvPr/>
        </p:nvSpPr>
        <p:spPr>
          <a:xfrm>
            <a:off x="259571" y="1685687"/>
            <a:ext cx="11261869" cy="5172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sklearn.neighbors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KNeighborsClassifier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Tiny dataset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  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Hours studied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      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0=Fail, 1=Pass# Train KNN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#Use the KNN classifier model with N=3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KNeighborsClassifier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X,y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Predict for new student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Now use the new data for the prediction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new_student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prediction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new_student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"Prediction for 5 hours:"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prediction[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"Fail"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Plot dataset + new point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"Training Points"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new_student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prediction,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"New Student (5 hrs)"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plt.yticks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Fail"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 Hours"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#plt.legend()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"KNN Example: Study Hours vs Result"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5172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F9C8-7736-B655-87E1-DCCE4D96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295A8-7412-9C8E-12B2-5261F02A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26059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IN" dirty="0"/>
              <a:t>🎯 </a:t>
            </a:r>
            <a:r>
              <a:rPr lang="en-IN" sz="2200" dirty="0">
                <a:solidFill>
                  <a:srgbClr val="FFC000"/>
                </a:solidFill>
              </a:rPr>
              <a:t>4. Precision:</a:t>
            </a:r>
            <a:r>
              <a:rPr lang="en-IN" dirty="0"/>
              <a:t>			</a:t>
            </a:r>
            <a:r>
              <a:rPr lang="es-ES" sz="2200" dirty="0" err="1">
                <a:solidFill>
                  <a:srgbClr val="FF0000"/>
                </a:solidFill>
              </a:rPr>
              <a:t>precision_score</a:t>
            </a:r>
            <a:r>
              <a:rPr lang="es-ES" sz="2200" dirty="0">
                <a:solidFill>
                  <a:srgbClr val="FF0000"/>
                </a:solidFill>
              </a:rPr>
              <a:t>(</a:t>
            </a:r>
            <a:r>
              <a:rPr lang="es-ES" sz="2200" dirty="0" err="1">
                <a:solidFill>
                  <a:srgbClr val="FF0000"/>
                </a:solidFill>
              </a:rPr>
              <a:t>y_true</a:t>
            </a:r>
            <a:r>
              <a:rPr lang="es-ES" sz="2200" dirty="0">
                <a:solidFill>
                  <a:srgbClr val="FF0000"/>
                </a:solidFill>
              </a:rPr>
              <a:t>, </a:t>
            </a:r>
            <a:r>
              <a:rPr lang="es-ES" sz="2200" dirty="0" err="1">
                <a:solidFill>
                  <a:srgbClr val="FF0000"/>
                </a:solidFill>
              </a:rPr>
              <a:t>y_pred</a:t>
            </a:r>
            <a:r>
              <a:rPr lang="es-ES" sz="2200" dirty="0">
                <a:solidFill>
                  <a:srgbClr val="FF0000"/>
                </a:solidFill>
              </a:rPr>
              <a:t>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Definition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</a:t>
            </a:r>
            <a:r>
              <a:rPr lang="en-US" altLang="en-US" sz="190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Of all predicted positives, how many were actually positive?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Formula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TP / (TP + FP)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Example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If 5 predicted positives, and 4 are correct → Precision = 0.8</a:t>
            </a:r>
          </a:p>
          <a:p>
            <a:pPr>
              <a:lnSpc>
                <a:spcPct val="130000"/>
              </a:lnSpc>
            </a:pPr>
            <a:r>
              <a:rPr lang="en-IN" dirty="0"/>
              <a:t>🔍 </a:t>
            </a:r>
            <a:r>
              <a:rPr lang="en-IN" sz="2200" dirty="0">
                <a:solidFill>
                  <a:srgbClr val="FFC000"/>
                </a:solidFill>
              </a:rPr>
              <a:t>5. Recall (Sensitivity):</a:t>
            </a:r>
            <a:r>
              <a:rPr lang="en-IN" dirty="0"/>
              <a:t>		</a:t>
            </a:r>
            <a:r>
              <a:rPr lang="en-IN" sz="2200" dirty="0" err="1">
                <a:solidFill>
                  <a:srgbClr val="FF0000"/>
                </a:solidFill>
              </a:rPr>
              <a:t>recall_score</a:t>
            </a:r>
            <a:r>
              <a:rPr lang="en-IN" sz="2200" dirty="0">
                <a:solidFill>
                  <a:srgbClr val="FF0000"/>
                </a:solidFill>
              </a:rPr>
              <a:t>(</a:t>
            </a:r>
            <a:r>
              <a:rPr lang="en-IN" sz="2200" dirty="0" err="1">
                <a:solidFill>
                  <a:srgbClr val="FF0000"/>
                </a:solidFill>
              </a:rPr>
              <a:t>y_true</a:t>
            </a:r>
            <a:r>
              <a:rPr lang="en-IN" sz="2200" dirty="0">
                <a:solidFill>
                  <a:srgbClr val="FF0000"/>
                </a:solidFill>
              </a:rPr>
              <a:t>, </a:t>
            </a:r>
            <a:r>
              <a:rPr lang="en-IN" sz="2200" dirty="0" err="1">
                <a:solidFill>
                  <a:srgbClr val="FF0000"/>
                </a:solidFill>
              </a:rPr>
              <a:t>y_pred</a:t>
            </a:r>
            <a:r>
              <a:rPr lang="en-IN" sz="2200" dirty="0">
                <a:solidFill>
                  <a:srgbClr val="FF0000"/>
                </a:solidFill>
              </a:rPr>
              <a:t>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Definition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</a:t>
            </a:r>
            <a:r>
              <a:rPr lang="en-US" altLang="en-US" sz="190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Of all actual positives, how many did we correctly predict?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Formula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TP / (TP + FN)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Example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If 6 actual positives, and 5 are correctly predicted → Recall = 0.83</a:t>
            </a:r>
          </a:p>
          <a:p>
            <a:pPr>
              <a:lnSpc>
                <a:spcPct val="130000"/>
              </a:lnSpc>
            </a:pPr>
            <a:r>
              <a:rPr lang="en-IN" dirty="0"/>
              <a:t>⚖️ </a:t>
            </a:r>
            <a:r>
              <a:rPr lang="en-IN" sz="2200" dirty="0">
                <a:solidFill>
                  <a:srgbClr val="FFC000"/>
                </a:solidFill>
              </a:rPr>
              <a:t>6. F1 Score:</a:t>
            </a:r>
            <a:r>
              <a:rPr lang="en-IN" dirty="0"/>
              <a:t>			</a:t>
            </a:r>
            <a:r>
              <a:rPr lang="es-ES" sz="2200" dirty="0">
                <a:solidFill>
                  <a:srgbClr val="FF0000"/>
                </a:solidFill>
              </a:rPr>
              <a:t>f1_score(</a:t>
            </a:r>
            <a:r>
              <a:rPr lang="es-ES" sz="2200" dirty="0" err="1">
                <a:solidFill>
                  <a:srgbClr val="FF0000"/>
                </a:solidFill>
              </a:rPr>
              <a:t>y_true</a:t>
            </a:r>
            <a:r>
              <a:rPr lang="es-ES" sz="2200" dirty="0">
                <a:solidFill>
                  <a:srgbClr val="FF0000"/>
                </a:solidFill>
              </a:rPr>
              <a:t>, </a:t>
            </a:r>
            <a:r>
              <a:rPr lang="es-ES" sz="2200" dirty="0" err="1">
                <a:solidFill>
                  <a:srgbClr val="FF0000"/>
                </a:solidFill>
              </a:rPr>
              <a:t>y_pred</a:t>
            </a:r>
            <a:r>
              <a:rPr lang="es-ES" sz="2200" dirty="0">
                <a:solidFill>
                  <a:srgbClr val="FF0000"/>
                </a:solidFill>
              </a:rPr>
              <a:t>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Definition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</a:t>
            </a:r>
            <a:r>
              <a:rPr lang="en-US" altLang="en-US" sz="190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Harmonic mean of precision and recall.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Use Case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Balances false positives and false negatives.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effectLst/>
                <a:latin typeface="Arial" panose="020B0604020202020204" pitchFamily="34" charset="0"/>
              </a:rPr>
              <a:t>Example</a:t>
            </a:r>
            <a:r>
              <a:rPr lang="en-US" altLang="en-US" dirty="0">
                <a:effectLst/>
                <a:latin typeface="Arial" panose="020B0604020202020204" pitchFamily="34" charset="0"/>
              </a:rPr>
              <a:t>: F1 = 2 * (Precision * Recall) / (Precision + Recall)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solidFill>
                  <a:srgbClr val="FFC000"/>
                </a:solidFill>
              </a:rPr>
              <a:t>🧮 7. Confusion Matrix</a:t>
            </a:r>
            <a:r>
              <a:rPr lang="en-IN" dirty="0"/>
              <a:t>:		</a:t>
            </a:r>
            <a:r>
              <a:rPr lang="es-ES" sz="2200" dirty="0" err="1">
                <a:solidFill>
                  <a:srgbClr val="FF0000"/>
                </a:solidFill>
              </a:rPr>
              <a:t>confusion_matrix</a:t>
            </a:r>
            <a:r>
              <a:rPr lang="es-ES" sz="2200" dirty="0">
                <a:solidFill>
                  <a:srgbClr val="FF0000"/>
                </a:solidFill>
              </a:rPr>
              <a:t>(</a:t>
            </a:r>
            <a:r>
              <a:rPr lang="es-ES" sz="2200" dirty="0" err="1">
                <a:solidFill>
                  <a:srgbClr val="FF0000"/>
                </a:solidFill>
              </a:rPr>
              <a:t>y_true</a:t>
            </a:r>
            <a:r>
              <a:rPr lang="es-ES" sz="2200" dirty="0">
                <a:solidFill>
                  <a:srgbClr val="FF0000"/>
                </a:solidFill>
              </a:rPr>
              <a:t>, </a:t>
            </a:r>
            <a:r>
              <a:rPr lang="es-ES" sz="2200" dirty="0" err="1">
                <a:solidFill>
                  <a:srgbClr val="FF0000"/>
                </a:solidFill>
              </a:rPr>
              <a:t>y_pred</a:t>
            </a:r>
            <a:r>
              <a:rPr lang="es-ES" sz="2200" dirty="0">
                <a:solidFill>
                  <a:srgbClr val="FF0000"/>
                </a:solidFill>
              </a:rPr>
              <a:t>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90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Breakdown of prediction outcomes</a:t>
            </a:r>
            <a:endParaRPr lang="en-US" altLang="en-US" sz="1900" dirty="0">
              <a:solidFill>
                <a:srgbClr val="92D050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63714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5FDE-5722-58CA-A291-83CD5D7B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429E9-0645-8695-FD5D-4540D037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7853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57EA-1BD0-DA82-91D8-AC939292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 (2D Binary Classification)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615712-5CDE-3EEB-BA62-6003D4A63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46661"/>
              </p:ext>
            </p:extLst>
          </p:nvPr>
        </p:nvGraphicFramePr>
        <p:xfrm>
          <a:off x="560439" y="2185342"/>
          <a:ext cx="3628103" cy="182880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884903">
                  <a:extLst>
                    <a:ext uri="{9D8B030D-6E8A-4147-A177-3AD203B41FA5}">
                      <a16:colId xmlns:a16="http://schemas.microsoft.com/office/drawing/2014/main" val="596982625"/>
                    </a:ext>
                  </a:extLst>
                </a:gridCol>
                <a:gridCol w="784614">
                  <a:extLst>
                    <a:ext uri="{9D8B030D-6E8A-4147-A177-3AD203B41FA5}">
                      <a16:colId xmlns:a16="http://schemas.microsoft.com/office/drawing/2014/main" val="2671540976"/>
                    </a:ext>
                  </a:extLst>
                </a:gridCol>
                <a:gridCol w="737420">
                  <a:extLst>
                    <a:ext uri="{9D8B030D-6E8A-4147-A177-3AD203B41FA5}">
                      <a16:colId xmlns:a16="http://schemas.microsoft.com/office/drawing/2014/main" val="330697747"/>
                    </a:ext>
                  </a:extLst>
                </a:gridCol>
                <a:gridCol w="1221166">
                  <a:extLst>
                    <a:ext uri="{9D8B030D-6E8A-4147-A177-3AD203B41FA5}">
                      <a16:colId xmlns:a16="http://schemas.microsoft.com/office/drawing/2014/main" val="332431879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x₁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>
                          <a:solidFill>
                            <a:srgbClr val="FFC000"/>
                          </a:solidFill>
                        </a:rPr>
                        <a:t>x₂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dirty="0">
                          <a:solidFill>
                            <a:srgbClr val="FFC000"/>
                          </a:solidFill>
                        </a:rPr>
                        <a:t>Label (y)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9221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+1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20103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+1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2421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0311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6848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ACCF3C-BF0A-91F6-2340-9C53F2EB273C}"/>
              </a:ext>
            </a:extLst>
          </p:cNvPr>
          <p:cNvSpPr txBox="1"/>
          <p:nvPr/>
        </p:nvSpPr>
        <p:spPr>
          <a:xfrm>
            <a:off x="560438" y="4393370"/>
            <a:ext cx="362810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We want to find a line (hyperplane) that separates the +1 and -1 classes.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C6201-26F6-F45F-80F7-C5D6F6D244A0}"/>
              </a:ext>
            </a:extLst>
          </p:cNvPr>
          <p:cNvSpPr txBox="1"/>
          <p:nvPr/>
        </p:nvSpPr>
        <p:spPr>
          <a:xfrm>
            <a:off x="4357589" y="2091875"/>
            <a:ext cx="751069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✏️ Step 1: Define the Hyperplane:</a:t>
            </a:r>
          </a:p>
          <a:p>
            <a:r>
              <a:rPr lang="en-IN" sz="2400" dirty="0"/>
              <a:t>A hyperplane in 2D is:  w</a:t>
            </a:r>
            <a:r>
              <a:rPr lang="en-IN" sz="2400" baseline="-25000" dirty="0"/>
              <a:t>1</a:t>
            </a:r>
            <a:r>
              <a:rPr lang="en-IN" sz="2400" dirty="0"/>
              <a:t>x</a:t>
            </a:r>
            <a:r>
              <a:rPr lang="en-IN" sz="2400" baseline="-25000" dirty="0"/>
              <a:t>1</a:t>
            </a:r>
            <a:r>
              <a:rPr lang="en-IN" sz="2400" dirty="0"/>
              <a:t> + w</a:t>
            </a:r>
            <a:r>
              <a:rPr lang="en-IN" sz="2400" baseline="-25000" dirty="0"/>
              <a:t>2</a:t>
            </a:r>
            <a:r>
              <a:rPr lang="en-IN" sz="2400" dirty="0"/>
              <a:t>x</a:t>
            </a:r>
            <a:r>
              <a:rPr lang="en-IN" sz="2400" baseline="-25000" dirty="0"/>
              <a:t>2</a:t>
            </a:r>
            <a:r>
              <a:rPr lang="en-IN" sz="2400" dirty="0"/>
              <a:t> + b = 0 ; Where: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𝑤 = [ 𝑤</a:t>
            </a:r>
            <a:r>
              <a:rPr lang="en-US" sz="2400" baseline="-25000" dirty="0"/>
              <a:t>1</a:t>
            </a:r>
            <a:r>
              <a:rPr lang="en-US" sz="2400" dirty="0"/>
              <a:t> , 𝑤</a:t>
            </a:r>
            <a:r>
              <a:rPr lang="en-US" sz="2400" baseline="-25000" dirty="0"/>
              <a:t>2</a:t>
            </a:r>
            <a:r>
              <a:rPr lang="en-US" sz="2400" dirty="0"/>
              <a:t> ]  is the weight vector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𝑏  is the bias</a:t>
            </a:r>
          </a:p>
          <a:p>
            <a:r>
              <a:rPr lang="en-US" sz="2400" dirty="0"/>
              <a:t>The decision rule is:  Predict  𝑦 = sign ( 𝑤</a:t>
            </a:r>
            <a:r>
              <a:rPr lang="en-US" sz="2400" baseline="30000" dirty="0"/>
              <a:t>𝑇</a:t>
            </a:r>
            <a:r>
              <a:rPr lang="en-US" sz="2400" dirty="0"/>
              <a:t> 𝑥 + 𝑏 )</a:t>
            </a:r>
            <a:endParaRPr lang="ar-AE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185792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7735-36DE-69C8-8BEE-51BDF218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Meshgrid</a:t>
            </a:r>
            <a:r>
              <a:rPr lang="en-IN" dirty="0"/>
              <a:t>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6E6E9-0B3D-38BD-5763-D4FD841A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24" y="1821492"/>
            <a:ext cx="6215910" cy="2824031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49054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CBC472-3B98-E3CE-18AA-75A86FA72086}"/>
              </a:ext>
            </a:extLst>
          </p:cNvPr>
          <p:cNvSpPr txBox="1"/>
          <p:nvPr/>
        </p:nvSpPr>
        <p:spPr>
          <a:xfrm>
            <a:off x="181899" y="49077"/>
            <a:ext cx="11733817" cy="67403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sklearn.model_selection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sklearn.neighbors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KNeighborsClassifier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 Titanic dataset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#url = "https://raw.githubusercontent.com/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datasciencedojo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/datasets/master/titanic.csv"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"titanic.csv"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Select important features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ensure that </a:t>
            </a:r>
            <a:r>
              <a:rPr lang="en-IN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an independent copy of the selected columns, rather than a view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data[[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Sex'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'Fare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]].copy()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Handle missing values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fillna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].median())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Encode Sex: male=0, female=1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'Sex'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].map({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'male'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'female'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Features and target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Pclass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Sex'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'Fare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'Survived'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Train-test split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X_train,X_test,y_train,y_test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X,y,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KNN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KNeighborsClassifier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n_neighbors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AA24F-AFE3-AA1E-6DC1-6B47C108183B}"/>
              </a:ext>
            </a:extLst>
          </p:cNvPr>
          <p:cNvSpPr txBox="1"/>
          <p:nvPr/>
        </p:nvSpPr>
        <p:spPr>
          <a:xfrm>
            <a:off x="7069541" y="48738"/>
            <a:ext cx="5082704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2800" b="1" u="sng" dirty="0"/>
              <a:t>1.2.3 KNN with titanic DS to predict the survival prob.</a:t>
            </a:r>
          </a:p>
        </p:txBody>
      </p:sp>
    </p:spTree>
    <p:extLst>
      <p:ext uri="{BB962C8B-B14F-4D97-AF65-F5344CB8AC3E}">
        <p14:creationId xmlns:p14="http://schemas.microsoft.com/office/powerpoint/2010/main" val="2520534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15650</TotalTime>
  <Words>10411</Words>
  <Application>Microsoft Office PowerPoint</Application>
  <PresentationFormat>Widescreen</PresentationFormat>
  <Paragraphs>1382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Arial Unicode MS</vt:lpstr>
      <vt:lpstr>Bookman Old Style</vt:lpstr>
      <vt:lpstr>Cambria Math</vt:lpstr>
      <vt:lpstr>Consolas</vt:lpstr>
      <vt:lpstr>Courier New</vt:lpstr>
      <vt:lpstr>Lato</vt:lpstr>
      <vt:lpstr>Rockwell</vt:lpstr>
      <vt:lpstr>Damask</vt:lpstr>
      <vt:lpstr>UNIT 3 – Supervised Learning: Classification</vt:lpstr>
      <vt:lpstr>Index</vt:lpstr>
      <vt:lpstr>1. Lazy learning</vt:lpstr>
      <vt:lpstr>🧠1.1 Lazy Learning example</vt:lpstr>
      <vt:lpstr>🔎 1.2 Classification</vt:lpstr>
      <vt:lpstr>1.2.1 K-Nearest Neighbours (KNN)</vt:lpstr>
      <vt:lpstr>KNN contd…</vt:lpstr>
      <vt:lpstr>PowerPoint Presentation</vt:lpstr>
      <vt:lpstr>PowerPoint Presentation</vt:lpstr>
      <vt:lpstr>PowerPoint Presentation</vt:lpstr>
      <vt:lpstr>PowerPoint Presentation</vt:lpstr>
      <vt:lpstr>🧠 Why We Split Data for KNN (Even Though It’s Lazy)</vt:lpstr>
      <vt:lpstr>✅ Purpose of train_test_split in KNN </vt:lpstr>
      <vt:lpstr>1.2.3 Naïve Bayes</vt:lpstr>
      <vt:lpstr>Bayes’ theorem (also known as the Bayes’ rule)</vt:lpstr>
      <vt:lpstr>🌱 “Naïve” mean !!</vt:lpstr>
      <vt:lpstr>Example: Step 1: Count Totals</vt:lpstr>
      <vt:lpstr>Step 2: Conditional Probabilities</vt:lpstr>
      <vt:lpstr>calculation</vt:lpstr>
      <vt:lpstr>Step 3: Prediction Example</vt:lpstr>
      <vt:lpstr>Step 4: Intuition</vt:lpstr>
      <vt:lpstr>🌱 implementation</vt:lpstr>
      <vt:lpstr>PowerPoint Presentation</vt:lpstr>
      <vt:lpstr>Play or not : based on weather outlook</vt:lpstr>
      <vt:lpstr>PowerPoint Presentation</vt:lpstr>
      <vt:lpstr>Titanic Dataset code example- GaussianNB</vt:lpstr>
      <vt:lpstr>PowerPoint Presentation</vt:lpstr>
      <vt:lpstr>Example (Titanic):</vt:lpstr>
      <vt:lpstr>Inside GaussianNB() </vt:lpstr>
      <vt:lpstr>Confusion Matrix</vt:lpstr>
      <vt:lpstr>Confusion Matrix</vt:lpstr>
      <vt:lpstr>Metrics from this Matrix</vt:lpstr>
      <vt:lpstr>✅  KNN vs Naïve Bayes</vt:lpstr>
      <vt:lpstr>1.2.4🌱 Divide and Conquer: Decision Trees and Rules</vt:lpstr>
      <vt:lpstr>Decision Tree</vt:lpstr>
      <vt:lpstr>🧠 Structure of a Decision Tree</vt:lpstr>
      <vt:lpstr>Advantages vs Limitations</vt:lpstr>
      <vt:lpstr>Sample Dataset: Play Tennis</vt:lpstr>
      <vt:lpstr>🔍 Step 1: Gini of the Root Node</vt:lpstr>
      <vt:lpstr>PowerPoint Presentation</vt:lpstr>
      <vt:lpstr>🌳 Final Tree (Partial)</vt:lpstr>
      <vt:lpstr>Python implementaion</vt:lpstr>
      <vt:lpstr>PowerPoint Presentation</vt:lpstr>
      <vt:lpstr>PowerPoint Presentation</vt:lpstr>
      <vt:lpstr>🧮 Step 1: Label Encoding (Alphabetical)</vt:lpstr>
      <vt:lpstr>🌳 Step 3: Decision Tree Splitting</vt:lpstr>
      <vt:lpstr>PowerPoint Presentation</vt:lpstr>
      <vt:lpstr>ADDON</vt:lpstr>
      <vt:lpstr>How Does a Decision Tree Make Splits</vt:lpstr>
      <vt:lpstr>PowerPoint Presentation</vt:lpstr>
      <vt:lpstr>Titanic dataset example</vt:lpstr>
      <vt:lpstr>PowerPoint Presentation</vt:lpstr>
      <vt:lpstr>PowerPoint Presentation</vt:lpstr>
      <vt:lpstr>PowerPoint Presentation</vt:lpstr>
      <vt:lpstr>1.2.5🧠 Support Vector Machine</vt:lpstr>
      <vt:lpstr>Key Concepts of SVM</vt:lpstr>
      <vt:lpstr>Advantages &amp; Disadvantages</vt:lpstr>
      <vt:lpstr>Applications</vt:lpstr>
      <vt:lpstr>Regression vs Classification</vt:lpstr>
      <vt:lpstr>🍎 Step 0: The Starting Data — Meet the Fruits</vt:lpstr>
      <vt:lpstr>✂️ Step 1: Trying to Draw a Line</vt:lpstr>
      <vt:lpstr>🧮 Step 2: Finding the Best Line (Maximum Margin)</vt:lpstr>
      <vt:lpstr>🧠 Step 3: Learning the Rule</vt:lpstr>
      <vt:lpstr>🎓 Final Summary</vt:lpstr>
      <vt:lpstr>“07_SVM_Noddy.py”  SVM classifier</vt:lpstr>
      <vt:lpstr>PowerPoint Presentation</vt:lpstr>
      <vt:lpstr>📏 np.linspace() &amp; 🧮 np.meshgrid()</vt:lpstr>
      <vt:lpstr>PowerPoint Presentation</vt:lpstr>
      <vt:lpstr>Meshgrid and contour</vt:lpstr>
      <vt:lpstr>Meshgrid: python</vt:lpstr>
      <vt:lpstr>SVM classification with titanic dataset</vt:lpstr>
      <vt:lpstr>PowerPoint Presentation</vt:lpstr>
      <vt:lpstr>PowerPoint Presentation</vt:lpstr>
      <vt:lpstr>PowerPoint Presentation</vt:lpstr>
      <vt:lpstr>PowerPoint Presentation</vt:lpstr>
      <vt:lpstr>Output: classification with SVM</vt:lpstr>
      <vt:lpstr>PowerPoint Presentation</vt:lpstr>
      <vt:lpstr>PowerPoint Presentation</vt:lpstr>
      <vt:lpstr>Evaluate Model Performance</vt:lpstr>
      <vt:lpstr>PowerPoint Presentation</vt:lpstr>
      <vt:lpstr>PowerPoint Presentation</vt:lpstr>
      <vt:lpstr>Example Dataset (2D Binary Classification)</vt:lpstr>
      <vt:lpstr>Meshgrid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Singh</dc:creator>
  <cp:lastModifiedBy>Aman Singh</cp:lastModifiedBy>
  <cp:revision>259</cp:revision>
  <dcterms:created xsi:type="dcterms:W3CDTF">2025-08-17T05:09:31Z</dcterms:created>
  <dcterms:modified xsi:type="dcterms:W3CDTF">2025-09-03T05:35:36Z</dcterms:modified>
</cp:coreProperties>
</file>